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3" autoAdjust="0"/>
    <p:restoredTop sz="94660"/>
  </p:normalViewPr>
  <p:slideViewPr>
    <p:cSldViewPr>
      <p:cViewPr>
        <p:scale>
          <a:sx n="70" d="100"/>
          <a:sy n="70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3C0D5-B362-4730-A1E4-39F5277AA360}" type="datetimeFigureOut">
              <a:rPr lang="it-IT" smtClean="0"/>
              <a:t>24/11/2012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AAC6-9F0D-49F4-A70C-7F6D08FCFB0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CONVERTITORE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ANALOGICO </a:t>
            </a:r>
            <a:r>
              <a:rPr lang="it-IT" dirty="0"/>
              <a:t>/ DIGITALE</a:t>
            </a:r>
          </a:p>
        </p:txBody>
      </p:sp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83568" y="1556792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	Il </a:t>
            </a:r>
            <a:r>
              <a:rPr lang="it-IT" dirty="0"/>
              <a:t>compito dei convertitori è quello di tradurre in forma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digitale</a:t>
            </a:r>
            <a:r>
              <a:rPr lang="it-IT" dirty="0"/>
              <a:t>, le informazioni contenute nei segnali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analogici </a:t>
            </a:r>
            <a:r>
              <a:rPr lang="it-IT" dirty="0" smtClean="0"/>
              <a:t>, per </a:t>
            </a:r>
            <a:r>
              <a:rPr lang="it-IT" dirty="0"/>
              <a:t>presentarle agli stadi successivi di elaborazione, quali calcolatori e microprocessori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99592" y="76470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QUALE È LA </a:t>
            </a:r>
            <a:r>
              <a:rPr lang="it-IT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FUNZIONE</a:t>
            </a:r>
            <a:r>
              <a:rPr lang="it-IT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UN CONVERTITORE ANALOGICO/DIGITALE ?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84984"/>
            <a:ext cx="1440160" cy="149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4984"/>
            <a:ext cx="1656184" cy="163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Connettore 1 11"/>
          <p:cNvCxnSpPr/>
          <p:nvPr/>
        </p:nvCxnSpPr>
        <p:spPr>
          <a:xfrm>
            <a:off x="4644008" y="2996952"/>
            <a:ext cx="0" cy="21602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339752" y="350100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FORMATO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ANALOGICO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588224" y="335699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FORMATO</a:t>
            </a:r>
          </a:p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5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31432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83568" y="62068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Tra i convertitori più diffusi vi è il “</a:t>
            </a: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convertitore ad approssimazioni successive</a:t>
            </a:r>
            <a:r>
              <a:rPr lang="it-IT" dirty="0"/>
              <a:t>” che converte per approssimazioni </a:t>
            </a:r>
            <a:r>
              <a:rPr lang="it-IT" dirty="0" smtClean="0"/>
              <a:t>in passi </a:t>
            </a:r>
            <a:r>
              <a:rPr lang="it-IT" dirty="0"/>
              <a:t>successivi la tensione di ingresso </a:t>
            </a:r>
            <a:r>
              <a:rPr lang="it-IT" dirty="0" smtClean="0"/>
              <a:t>“Vi” </a:t>
            </a:r>
            <a:r>
              <a:rPr lang="it-IT" dirty="0"/>
              <a:t>con una tensione convertita di uscita </a:t>
            </a:r>
            <a:r>
              <a:rPr lang="it-IT" dirty="0" smtClean="0"/>
              <a:t>“Vu”.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83568" y="155679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Se è 0 – </a:t>
            </a:r>
            <a:r>
              <a:rPr lang="it-IT" dirty="0" err="1" smtClean="0"/>
              <a:t>Vc</a:t>
            </a:r>
            <a:r>
              <a:rPr lang="it-IT" dirty="0" smtClean="0"/>
              <a:t> </a:t>
            </a:r>
            <a:r>
              <a:rPr lang="it-IT" dirty="0"/>
              <a:t>il campo di ingresso </a:t>
            </a:r>
            <a:r>
              <a:rPr lang="it-IT" dirty="0" smtClean="0"/>
              <a:t>del convertitore</a:t>
            </a:r>
            <a:r>
              <a:rPr lang="it-IT" dirty="0"/>
              <a:t>, la tensione convertita di uscita </a:t>
            </a:r>
            <a:r>
              <a:rPr lang="it-IT" dirty="0" smtClean="0"/>
              <a:t>“Vu” </a:t>
            </a:r>
            <a:r>
              <a:rPr lang="it-IT" dirty="0"/>
              <a:t>viene ottenuta combinando opportunamente dei </a:t>
            </a:r>
            <a:r>
              <a:rPr lang="it-IT" u="sng" dirty="0"/>
              <a:t>pesi binari </a:t>
            </a:r>
            <a:r>
              <a:rPr lang="it-IT" dirty="0" smtClean="0"/>
              <a:t>aventi i seguenti valori: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827584" y="314096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ottenendo alla fine della conversione una tensione convertita di uscita data dalla</a:t>
            </a:r>
          </a:p>
          <a:p>
            <a:pPr algn="just"/>
            <a:r>
              <a:rPr lang="it-IT" dirty="0"/>
              <a:t>seguente formulazione binaria: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789040"/>
            <a:ext cx="52768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827584" y="537321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dove </a:t>
            </a:r>
            <a:r>
              <a:rPr lang="it-IT" dirty="0" smtClean="0"/>
              <a:t>i generici </a:t>
            </a:r>
            <a:r>
              <a:rPr lang="it-IT" dirty="0"/>
              <a:t>coefficienti “b” possono assumere i </a:t>
            </a:r>
            <a:r>
              <a:rPr lang="it-IT" u="sng" dirty="0"/>
              <a:t>valori </a:t>
            </a:r>
            <a:r>
              <a:rPr lang="it-IT" u="sng" dirty="0" smtClean="0"/>
              <a:t>binari </a:t>
            </a:r>
            <a:r>
              <a:rPr lang="it-IT" dirty="0" smtClean="0"/>
              <a:t> 0 </a:t>
            </a:r>
            <a:r>
              <a:rPr lang="it-IT" dirty="0"/>
              <a:t>o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11560" y="1124744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Per meglio comprendere questa conversione si supponga di voler convertire un segnale </a:t>
            </a:r>
            <a:r>
              <a:rPr lang="it-IT" dirty="0" smtClean="0"/>
              <a:t>Vi </a:t>
            </a:r>
            <a:r>
              <a:rPr lang="it-IT" dirty="0"/>
              <a:t>= 0,9V con un </a:t>
            </a:r>
            <a:r>
              <a:rPr lang="it-IT" dirty="0" smtClean="0"/>
              <a:t>convertitore con </a:t>
            </a:r>
            <a:r>
              <a:rPr lang="it-IT" dirty="0"/>
              <a:t>campo di ingresso </a:t>
            </a:r>
            <a:r>
              <a:rPr lang="it-IT" dirty="0" err="1" smtClean="0"/>
              <a:t>Vc</a:t>
            </a:r>
            <a:r>
              <a:rPr lang="it-IT" dirty="0" smtClean="0"/>
              <a:t> </a:t>
            </a:r>
            <a:r>
              <a:rPr lang="it-IT" dirty="0"/>
              <a:t>= 1V.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75856" y="54868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36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ESEMPIO</a:t>
            </a:r>
            <a:endParaRPr lang="it-IT" sz="36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83568" y="177281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Si voglia avere una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precisione</a:t>
            </a:r>
            <a:r>
              <a:rPr lang="it-IT" dirty="0"/>
              <a:t> di conversione almeno del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%, </a:t>
            </a:r>
            <a:r>
              <a:rPr lang="it-IT" dirty="0"/>
              <a:t>il che caratterizza </a:t>
            </a:r>
            <a:r>
              <a:rPr lang="it-IT" dirty="0" smtClean="0"/>
              <a:t>la scelta </a:t>
            </a:r>
            <a:r>
              <a:rPr lang="it-IT" dirty="0"/>
              <a:t>della risoluzione del convertitore. Volendo una precisione del 2% il convertitore dovrà avere almeno </a:t>
            </a:r>
            <a:r>
              <a:rPr lang="it-IT" dirty="0" smtClean="0"/>
              <a:t>una risoluzione </a:t>
            </a:r>
            <a:r>
              <a:rPr lang="it-IT" dirty="0"/>
              <a:t>di 1/50 (perché 1/50 = 0,02 = 2%) e pertanto dovrà essere almeno a 6 bit corrispondente ad </a:t>
            </a:r>
            <a:r>
              <a:rPr lang="it-IT" dirty="0" smtClean="0"/>
              <a:t>una risoluzione </a:t>
            </a:r>
            <a:r>
              <a:rPr lang="it-IT" dirty="0"/>
              <a:t>1/2</a:t>
            </a:r>
            <a:r>
              <a:rPr lang="it-IT" baseline="30000" dirty="0"/>
              <a:t>6</a:t>
            </a:r>
            <a:r>
              <a:rPr lang="it-IT" dirty="0"/>
              <a:t> = 1/64 che soddisfa il 2% richiesto.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996952"/>
            <a:ext cx="1224136" cy="360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ttore 2 10"/>
          <p:cNvCxnSpPr/>
          <p:nvPr/>
        </p:nvCxnSpPr>
        <p:spPr>
          <a:xfrm flipH="1">
            <a:off x="2987824" y="5013176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923928" y="4725144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50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763688" y="5013176"/>
            <a:ext cx="11521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2 13"/>
          <p:cNvCxnSpPr/>
          <p:nvPr/>
        </p:nvCxnSpPr>
        <p:spPr>
          <a:xfrm>
            <a:off x="2987824" y="5157192"/>
            <a:ext cx="18002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788024" y="494116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2</a:t>
            </a:r>
            <a:r>
              <a:rPr lang="it-IT" sz="2400" baseline="30000" dirty="0" smtClean="0">
                <a:solidFill>
                  <a:srgbClr val="FF0000"/>
                </a:solidFill>
              </a:rPr>
              <a:t>6</a:t>
            </a:r>
            <a:endParaRPr lang="it-IT" sz="2400" baseline="30000" dirty="0">
              <a:solidFill>
                <a:srgbClr val="FF000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508104" y="4653136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Pertanto la risoluzione </a:t>
            </a:r>
            <a:r>
              <a:rPr lang="it-IT" dirty="0" smtClean="0"/>
              <a:t>necessaria </a:t>
            </a:r>
          </a:p>
          <a:p>
            <a:pPr algn="ctr"/>
            <a:r>
              <a:rPr lang="it-IT" dirty="0" smtClean="0"/>
              <a:t>sarà di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vale 20"/>
          <p:cNvSpPr/>
          <p:nvPr/>
        </p:nvSpPr>
        <p:spPr>
          <a:xfrm>
            <a:off x="5004048" y="4941168"/>
            <a:ext cx="216024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3" grpId="0" animBg="1"/>
      <p:bldP spid="19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83568" y="69269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Pertanto la risoluzione dei 6 bit, </a:t>
            </a:r>
            <a:r>
              <a:rPr lang="it-IT" dirty="0" err="1"/>
              <a:t>bit</a:t>
            </a:r>
            <a:r>
              <a:rPr lang="it-IT" dirty="0"/>
              <a:t> per bit, risulterà la seguente: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6067425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55576" y="54868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 cui la sequenza con cui la tensione in uscita </a:t>
            </a:r>
            <a:r>
              <a:rPr lang="it-IT" dirty="0" smtClean="0"/>
              <a:t>Vu </a:t>
            </a:r>
            <a:r>
              <a:rPr lang="it-IT" dirty="0"/>
              <a:t>è approssimata alla tensione in ingresso </a:t>
            </a:r>
            <a:r>
              <a:rPr lang="it-IT" dirty="0" smtClean="0"/>
              <a:t>Vi </a:t>
            </a:r>
            <a:r>
              <a:rPr lang="it-IT" dirty="0"/>
              <a:t>è data dalla </a:t>
            </a:r>
            <a:r>
              <a:rPr lang="it-IT" dirty="0" smtClean="0"/>
              <a:t>seguente tabella </a:t>
            </a:r>
            <a:r>
              <a:rPr lang="it-IT" dirty="0"/>
              <a:t>(N.B. </a:t>
            </a:r>
            <a:r>
              <a:rPr lang="it-IT" dirty="0" smtClean="0"/>
              <a:t>Vi </a:t>
            </a:r>
            <a:r>
              <a:rPr lang="it-IT" dirty="0"/>
              <a:t>= 0,8 V e </a:t>
            </a:r>
            <a:r>
              <a:rPr lang="it-IT" dirty="0" err="1" smtClean="0"/>
              <a:t>Vc</a:t>
            </a:r>
            <a:r>
              <a:rPr lang="it-IT" dirty="0" smtClean="0"/>
              <a:t> </a:t>
            </a:r>
            <a:r>
              <a:rPr lang="it-IT" dirty="0"/>
              <a:t>= 1V).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924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729615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611560" y="548680"/>
            <a:ext cx="8532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Pertanto il numero binario finale sarà 110011 e quindi la tensione convertita </a:t>
            </a:r>
            <a:r>
              <a:rPr lang="it-IT" dirty="0" smtClean="0"/>
              <a:t>Vu </a:t>
            </a:r>
            <a:r>
              <a:rPr lang="it-IT" dirty="0"/>
              <a:t>equivalente risulta:</a:t>
            </a:r>
          </a:p>
        </p:txBody>
      </p:sp>
      <p:sp>
        <p:nvSpPr>
          <p:cNvPr id="8" name="Rettangolo 7"/>
          <p:cNvSpPr/>
          <p:nvPr/>
        </p:nvSpPr>
        <p:spPr>
          <a:xfrm>
            <a:off x="611560" y="22048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/>
              <a:t>Il numero 0,796875 approssima entro il 2% quella di ingresso (</a:t>
            </a:r>
            <a:r>
              <a:rPr lang="it-IT" dirty="0" smtClean="0"/>
              <a:t>Vi </a:t>
            </a:r>
            <a:r>
              <a:rPr lang="it-IT" dirty="0"/>
              <a:t>= 0,8 V), rispettando il valore di precisione richiesto</a:t>
            </a:r>
            <a:r>
              <a:rPr lang="it-IT" dirty="0" smtClean="0"/>
              <a:t>. La </a:t>
            </a:r>
            <a:r>
              <a:rPr lang="it-IT" dirty="0"/>
              <a:t>figura sotto riporta la sequenza dei passi di approssimazioni successive condotti in questo esempio.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212976"/>
            <a:ext cx="452437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75856" y="54868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3600" b="1" u="sng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ESERCIZIO</a:t>
            </a:r>
            <a:endParaRPr lang="it-IT" sz="3600" b="1" u="sng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83568" y="1196752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Si supponga </a:t>
            </a:r>
            <a:r>
              <a:rPr lang="it-IT" dirty="0"/>
              <a:t>di voler convertire un segnale </a:t>
            </a:r>
            <a:r>
              <a:rPr lang="it-IT" dirty="0" smtClean="0"/>
              <a:t>Vi </a:t>
            </a:r>
            <a:r>
              <a:rPr lang="it-IT" dirty="0"/>
              <a:t>= </a:t>
            </a:r>
            <a:r>
              <a:rPr lang="it-IT" dirty="0" smtClean="0"/>
              <a:t>4,6V </a:t>
            </a:r>
            <a:r>
              <a:rPr lang="it-IT" dirty="0"/>
              <a:t>con un </a:t>
            </a:r>
            <a:r>
              <a:rPr lang="it-IT" dirty="0" smtClean="0"/>
              <a:t>convertitore con </a:t>
            </a:r>
            <a:r>
              <a:rPr lang="it-IT" dirty="0"/>
              <a:t>campo di ingresso </a:t>
            </a:r>
            <a:r>
              <a:rPr lang="it-IT" dirty="0" err="1" smtClean="0"/>
              <a:t>Vc</a:t>
            </a:r>
            <a:r>
              <a:rPr lang="it-IT" dirty="0" smtClean="0"/>
              <a:t> </a:t>
            </a:r>
            <a:r>
              <a:rPr lang="it-IT" dirty="0"/>
              <a:t>= </a:t>
            </a:r>
            <a:r>
              <a:rPr lang="it-IT" dirty="0" smtClean="0"/>
              <a:t>50 V</a:t>
            </a:r>
            <a:r>
              <a:rPr lang="it-IT" dirty="0"/>
              <a:t>. Si voglia avere una precisione di conversione almeno del </a:t>
            </a:r>
            <a:r>
              <a:rPr lang="it-IT" dirty="0" smtClean="0"/>
              <a:t>3% </a:t>
            </a:r>
            <a:r>
              <a:rPr lang="it-IT" dirty="0"/>
              <a:t>il che </a:t>
            </a:r>
            <a:r>
              <a:rPr lang="it-IT" dirty="0" smtClean="0"/>
              <a:t>caratterizzerà la scelta </a:t>
            </a:r>
            <a:r>
              <a:rPr lang="it-IT" dirty="0"/>
              <a:t>della risoluzione del convertitore. </a:t>
            </a:r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Determinare :</a:t>
            </a:r>
          </a:p>
          <a:p>
            <a:pPr algn="just"/>
            <a:endParaRPr lang="it-IT" dirty="0" smtClean="0"/>
          </a:p>
          <a:p>
            <a:pPr marL="342900" indent="-342900" algn="just">
              <a:buFont typeface="+mj-lt"/>
              <a:buAutoNum type="alphaLcParenR"/>
            </a:pPr>
            <a:r>
              <a:rPr lang="it-IT" dirty="0" smtClean="0"/>
              <a:t>La risoluzione necessaria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it-IT" dirty="0" smtClean="0"/>
              <a:t>Il valore del</a:t>
            </a:r>
            <a:r>
              <a:rPr lang="it-IT" dirty="0" smtClean="0"/>
              <a:t> numero binario finale che rappresenta la </a:t>
            </a:r>
            <a:r>
              <a:rPr lang="it-IT" dirty="0" smtClean="0"/>
              <a:t>sequenza </a:t>
            </a:r>
            <a:r>
              <a:rPr lang="it-IT" dirty="0"/>
              <a:t>con cui la tensione in uscita </a:t>
            </a:r>
            <a:r>
              <a:rPr lang="it-IT" dirty="0" smtClean="0"/>
              <a:t>Vu approssima la </a:t>
            </a:r>
            <a:r>
              <a:rPr lang="it-IT" dirty="0"/>
              <a:t>tensione in ingresso </a:t>
            </a:r>
            <a:r>
              <a:rPr lang="it-IT" dirty="0" smtClean="0"/>
              <a:t>Vi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o 3"/>
          <p:cNvSpPr/>
          <p:nvPr/>
        </p:nvSpPr>
        <p:spPr>
          <a:xfrm>
            <a:off x="755576" y="116632"/>
            <a:ext cx="7848872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ITT BARSANTI – CASTELFRANCO VENETO</a:t>
            </a:r>
            <a:endParaRPr lang="it-IT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Freccia angolare bidirezionale 4"/>
          <p:cNvSpPr/>
          <p:nvPr/>
        </p:nvSpPr>
        <p:spPr>
          <a:xfrm rot="10800000">
            <a:off x="144016" y="144015"/>
            <a:ext cx="395536" cy="4046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entagono 5"/>
          <p:cNvSpPr/>
          <p:nvPr/>
        </p:nvSpPr>
        <p:spPr>
          <a:xfrm rot="5400000">
            <a:off x="-2556792" y="3356992"/>
            <a:ext cx="5616624" cy="288032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dirty="0" smtClean="0"/>
              <a:t>S I STEMI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548</Words>
  <Application>Microsoft Office PowerPoint</Application>
  <PresentationFormat>Presentazione su schermo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CONVERTITORE  ANALOGICO / DIGITALE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verbasolution-pc</dc:creator>
  <cp:lastModifiedBy>verbasolution-pc</cp:lastModifiedBy>
  <cp:revision>12</cp:revision>
  <dcterms:created xsi:type="dcterms:W3CDTF">2012-11-24T08:55:07Z</dcterms:created>
  <dcterms:modified xsi:type="dcterms:W3CDTF">2012-11-24T10:05:14Z</dcterms:modified>
</cp:coreProperties>
</file>