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C077A-B7E5-4CFC-B739-A2C1226CD48A}" type="datetimeFigureOut">
              <a:rPr lang="it-IT" smtClean="0"/>
              <a:pPr/>
              <a:t>23/03/2010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9DE185-6942-415F-9849-73C499C0283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642910" y="1214422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Nel CNC esistono “3 punti fondamentali” che chiameremo: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14348" y="1785926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a) Punto ZERO-MACCHINA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14348" y="2143116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b) Punto ZERO-PEZZO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14348" y="2571744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c) Punto ZERO-UTENSILE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00034" y="3571876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Al momento dell’azionamento/accensione di una macchina utensile, questa si muoverà automaticamente fino a raggiungere i fine corsa meccanici predisposti.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00034" y="428625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La posizione così raggiunta si chiama “RIFERIMENTO ASSI”. Sul video / schermo della macchina utensile si vedranno scorrere i valori numerici degli assi fino a raggiungere il valore zero (esempio: X0 Y0 Z0)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0034" y="5357826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Con questa operazione il controllo numerico definisce il punto di incontro tra i fine corsa elettromeccanici ed il software del computer, che chiamiamo “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ZERO MACCHINA</a:t>
            </a:r>
            <a:r>
              <a:rPr lang="it-IT" sz="1600" dirty="0" smtClean="0">
                <a:latin typeface="Comic Sans MS" pitchFamily="66" charset="0"/>
              </a:rPr>
              <a:t>”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500298" y="3000372"/>
            <a:ext cx="3000396" cy="33855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a) Punto ZERO-MACCHINA</a:t>
            </a: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714612" y="214290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CORSO CNC</a:t>
            </a:r>
            <a:endParaRPr lang="it-IT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28596" y="6143644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Da questo momento in poi tutti gli ordini di spostamento saranno riferiti al punto zero-macchina.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857488" cy="154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1975" y="714356"/>
            <a:ext cx="4232025" cy="21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248" y="3714752"/>
            <a:ext cx="4719752" cy="19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786190"/>
            <a:ext cx="3646178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0" y="285728"/>
            <a:ext cx="575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 </a:t>
            </a:r>
            <a:r>
              <a:rPr lang="it-IT" i="1" dirty="0" smtClean="0"/>
              <a:t>Analogamente al caso del giunto lineare si può </a:t>
            </a:r>
            <a:r>
              <a:rPr lang="it-IT" i="1" dirty="0" err="1" smtClean="0"/>
              <a:t>scrivere…</a:t>
            </a:r>
            <a:r>
              <a:rPr lang="it-IT" i="1" dirty="0" smtClean="0"/>
              <a:t>.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3286116" y="1357298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6858016" y="307181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5400000">
            <a:off x="3857620" y="42862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85786" y="6000768"/>
            <a:ext cx="275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matrice di trasformazione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785786" y="6357958"/>
            <a:ext cx="278608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1214414" y="3786190"/>
            <a:ext cx="1571636" cy="207170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57158" y="357166"/>
            <a:ext cx="8429684" cy="33855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CENNI SUI ROBOT … di cui il CNC è una semplice applicazione</a:t>
            </a:r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3857652" cy="37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72008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715016"/>
            <a:ext cx="4010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5715016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a destra 7"/>
          <p:cNvSpPr/>
          <p:nvPr/>
        </p:nvSpPr>
        <p:spPr>
          <a:xfrm rot="9067445">
            <a:off x="643498" y="5002919"/>
            <a:ext cx="1633617" cy="357190"/>
          </a:xfrm>
          <a:prstGeom prst="rightArrow">
            <a:avLst>
              <a:gd name="adj1" fmla="val 36999"/>
              <a:gd name="adj2" fmla="val 121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286248" y="614364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3143240" y="500042"/>
            <a:ext cx="3000396" cy="33855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b) Punto ZERO-PEZZO</a:t>
            </a: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0034" y="121442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Nel disegno tecnico la definizione dei punti </a:t>
            </a:r>
            <a:r>
              <a:rPr lang="it-IT" sz="1600" dirty="0" smtClean="0">
                <a:latin typeface="Comic Sans MS" pitchFamily="66" charset="0"/>
              </a:rPr>
              <a:t>geometrici che compongono un profilo prendono origine da un unico punto, che chiamiamo </a:t>
            </a:r>
            <a:r>
              <a:rPr lang="it-IT" sz="1600" b="1" dirty="0" smtClean="0">
                <a:latin typeface="Comic Sans MS" pitchFamily="66" charset="0"/>
              </a:rPr>
              <a:t>"riferimento quote".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71472" y="200024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Il programmatore nella definizione del percorso utensile utilizzerà lo stesso punto. L'operatore a sua volta dovrà far coincidere il punto di riferimento quote con il punto zero-macchina.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00034" y="285749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L'operazione è eseguibile attraverso una particolare  funzione software, che permette il </a:t>
            </a:r>
            <a:r>
              <a:rPr lang="it-IT" sz="1600" dirty="0" err="1" smtClean="0">
                <a:latin typeface="Comic Sans MS" pitchFamily="66" charset="0"/>
              </a:rPr>
              <a:t>riazzeramento</a:t>
            </a:r>
            <a:r>
              <a:rPr lang="it-IT" sz="1600" dirty="0" smtClean="0">
                <a:latin typeface="Comic Sans MS" pitchFamily="66" charset="0"/>
              </a:rPr>
              <a:t> degli assi dopo aver sfiorato con l'utensile o con il tastatore il pezzo nella posizione stabilita.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71472" y="3714752"/>
            <a:ext cx="3292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Questo punto è lo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ZERO PEZZO</a:t>
            </a:r>
            <a:r>
              <a:rPr lang="it-IT" sz="1600" dirty="0" smtClean="0">
                <a:latin typeface="Comic Sans MS" pitchFamily="66" charset="0"/>
              </a:rPr>
              <a:t>.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357158" y="4272677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Inserendo quest'ordine, il controllo memorizza la distanza dallo ZERO-PEZZO allo ZEROMACCHINA, ed eseguirà ordini di spostamento sommando o togliendo dallo ZERO-MACCHINA la quota di spostamento nel programma riferita allo ZERO PEZZO.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829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26"/>
            <a:ext cx="3848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500034" y="785794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Alcuni  esempi di zero pezzo.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928926" y="214290"/>
            <a:ext cx="3000396" cy="33855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c) Punto ZERO-UTENSILE</a:t>
            </a: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596" y="64291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Prima di utilizzare un utensile, sia sulle macchine tradizionali sia su quelle a CNC, si eseguono alcune operazioni di piazzamento o azzeramento utensile.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8596" y="128586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presetting</a:t>
            </a:r>
            <a:r>
              <a:rPr lang="it-IT" b="1" dirty="0" smtClean="0">
                <a:solidFill>
                  <a:srgbClr val="FF0000"/>
                </a:solidFill>
              </a:rPr>
              <a:t>  </a:t>
            </a:r>
            <a:r>
              <a:rPr lang="it-IT" b="1" dirty="0" smtClean="0"/>
              <a:t>è l'operazione mediante la quale vengono rilevate le caratteristiche </a:t>
            </a:r>
            <a:r>
              <a:rPr lang="it-IT" dirty="0" smtClean="0"/>
              <a:t>geometriche di ogni singolo utensile, che </a:t>
            </a:r>
            <a:r>
              <a:rPr lang="it-IT" i="1" dirty="0" smtClean="0"/>
              <a:t>verrà utilizzato durante la lavorazione.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28596" y="221455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 operazione di </a:t>
            </a:r>
            <a:r>
              <a:rPr lang="it-IT" dirty="0" err="1" smtClean="0">
                <a:solidFill>
                  <a:srgbClr val="FF0000"/>
                </a:solidFill>
              </a:rPr>
              <a:t>presetting</a:t>
            </a:r>
            <a:r>
              <a:rPr lang="it-IT" dirty="0" smtClean="0"/>
              <a:t> si può svolgere in due modi distinti: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7158" y="2643182"/>
            <a:ext cx="254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a) </a:t>
            </a:r>
            <a:r>
              <a:rPr lang="it-IT" b="1" dirty="0" err="1" smtClean="0"/>
              <a:t>Presetting</a:t>
            </a:r>
            <a:r>
              <a:rPr lang="it-IT" b="1" dirty="0" smtClean="0"/>
              <a:t> assoluto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072066" y="2643182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b) </a:t>
            </a:r>
            <a:r>
              <a:rPr lang="it-IT" b="1" dirty="0" err="1" smtClean="0"/>
              <a:t>Presetting</a:t>
            </a:r>
            <a:r>
              <a:rPr lang="it-IT" b="1" dirty="0" smtClean="0"/>
              <a:t> relativo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1240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2357422" y="3643314"/>
            <a:ext cx="242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Rilevando le caratteristiche</a:t>
            </a:r>
          </a:p>
          <a:p>
            <a:r>
              <a:rPr lang="it-IT" dirty="0" smtClean="0"/>
              <a:t>geometriche dalla punta dell'utente.</a:t>
            </a:r>
            <a:endParaRPr lang="it-IT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43248"/>
            <a:ext cx="268687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7215190" y="3357562"/>
            <a:ext cx="1928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Misurando la differenza</a:t>
            </a:r>
          </a:p>
          <a:p>
            <a:r>
              <a:rPr lang="it-IT" dirty="0" smtClean="0"/>
              <a:t>della lunghezza tra il primo utensile</a:t>
            </a:r>
          </a:p>
          <a:p>
            <a:r>
              <a:rPr lang="it-IT" dirty="0" smtClean="0"/>
              <a:t>ed i seguenti.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4282" y="285728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/>
              <a:t>Per eseguire un </a:t>
            </a:r>
            <a:r>
              <a:rPr lang="it-IT" b="1" i="1" dirty="0" err="1" smtClean="0"/>
              <a:t>presetting</a:t>
            </a:r>
            <a:r>
              <a:rPr lang="it-IT" b="1" i="1" dirty="0" smtClean="0"/>
              <a:t> esterno si fa uso </a:t>
            </a:r>
            <a:r>
              <a:rPr lang="it-IT" i="1" dirty="0" smtClean="0"/>
              <a:t>di una apparecchiatura particolare (simile ad un</a:t>
            </a:r>
            <a:r>
              <a:rPr lang="it-IT" i="1" dirty="0" smtClean="0">
                <a:solidFill>
                  <a:srgbClr val="FF0000"/>
                </a:solidFill>
              </a:rPr>
              <a:t> truschino</a:t>
            </a:r>
            <a:r>
              <a:rPr lang="it-IT" i="1" dirty="0" smtClean="0"/>
              <a:t>) che ha nella base la sede per il cono porta utensile, della stessa dimensione di quello che si trova nel naso del mandrino, </a:t>
            </a:r>
            <a:r>
              <a:rPr lang="it-IT" dirty="0" smtClean="0"/>
              <a:t>e </a:t>
            </a:r>
            <a:r>
              <a:rPr lang="it-IT" i="1" dirty="0" smtClean="0"/>
              <a:t>sull'asta graduata ha dei tasta tori per il rilevamento delle caratteristiche geometriche dell'utensile, </a:t>
            </a:r>
            <a:r>
              <a:rPr lang="it-IT" b="1" i="1" dirty="0" smtClean="0"/>
              <a:t>raggio e lunghezza.</a:t>
            </a:r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357298"/>
            <a:ext cx="1781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6095793" y="5715016"/>
            <a:ext cx="3048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 esempio di truschino digitale</a:t>
            </a:r>
            <a:endParaRPr lang="it-IT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4071966" cy="42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142976" y="6488668"/>
            <a:ext cx="336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 esempio di truschino meccanico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57158" y="214290"/>
            <a:ext cx="8429684" cy="33855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Per capire le relazioni tra i tre punti bisogna capire le </a:t>
            </a:r>
            <a:r>
              <a:rPr lang="it-IT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TRASFORMAZIONI LINEARI</a:t>
            </a:r>
            <a:endParaRPr lang="it-IT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1071546"/>
            <a:ext cx="8429684" cy="33855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TRASFORMAZIONE LINEARE </a:t>
            </a:r>
            <a:r>
              <a:rPr lang="it-IT" sz="1600" u="sng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 UN GIUNTO </a:t>
            </a:r>
            <a:r>
              <a:rPr lang="it-IT" sz="1600" u="sng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 SCORRIMENTO</a:t>
            </a:r>
            <a:endParaRPr lang="it-IT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5695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6500826" y="1643050"/>
            <a:ext cx="2643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 vuole </a:t>
            </a:r>
            <a:r>
              <a:rPr lang="it-IT" dirty="0" smtClean="0"/>
              <a:t>identificare la posizione di un generico punto P nei due sistemi di riferimento,</a:t>
            </a:r>
          </a:p>
          <a:p>
            <a:r>
              <a:rPr lang="it-IT" dirty="0" smtClean="0"/>
              <a:t>trovando le condizioni per cui: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429388" y="3571876"/>
            <a:ext cx="23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P(</a:t>
            </a:r>
            <a:r>
              <a:rPr lang="it-IT" dirty="0" err="1" smtClean="0"/>
              <a:t>x</a:t>
            </a:r>
            <a:r>
              <a:rPr lang="it-IT" baseline="-25000" dirty="0" err="1" smtClean="0"/>
              <a:t>o</a:t>
            </a:r>
            <a:r>
              <a:rPr lang="it-IT" dirty="0" smtClean="0"/>
              <a:t>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o</a:t>
            </a:r>
            <a:r>
              <a:rPr lang="it-IT" baseline="-25000" dirty="0" smtClean="0"/>
              <a:t> </a:t>
            </a:r>
            <a:r>
              <a:rPr lang="it-IT" dirty="0" err="1" smtClean="0"/>
              <a:t>z</a:t>
            </a:r>
            <a:r>
              <a:rPr lang="it-IT" baseline="-25000" dirty="0" err="1" smtClean="0"/>
              <a:t>o</a:t>
            </a:r>
            <a:r>
              <a:rPr lang="it-IT" dirty="0" smtClean="0"/>
              <a:t>) </a:t>
            </a:r>
            <a:r>
              <a:rPr lang="it-IT" dirty="0" smtClean="0"/>
              <a:t>= </a:t>
            </a:r>
            <a:r>
              <a:rPr lang="it-IT" dirty="0" smtClean="0"/>
              <a:t>P(x</a:t>
            </a:r>
            <a:r>
              <a:rPr lang="it-IT" baseline="-25000" dirty="0" smtClean="0"/>
              <a:t>1</a:t>
            </a:r>
            <a:r>
              <a:rPr lang="it-IT" dirty="0" smtClean="0"/>
              <a:t> y</a:t>
            </a:r>
            <a:r>
              <a:rPr lang="it-IT" baseline="-25000" dirty="0" smtClean="0"/>
              <a:t>1 </a:t>
            </a:r>
            <a:r>
              <a:rPr lang="it-IT" dirty="0" smtClean="0"/>
              <a:t>z</a:t>
            </a:r>
            <a:r>
              <a:rPr lang="it-IT" baseline="-25000" dirty="0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00034" y="5286388"/>
            <a:ext cx="76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o</a:t>
            </a:r>
            <a:r>
              <a:rPr lang="it-IT" dirty="0" smtClean="0"/>
              <a:t> = x</a:t>
            </a:r>
            <a:r>
              <a:rPr lang="it-IT" baseline="-25000" dirty="0" smtClean="0"/>
              <a:t>1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00034" y="5786454"/>
            <a:ext cx="116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y</a:t>
            </a:r>
            <a:r>
              <a:rPr lang="it-IT" baseline="-25000" dirty="0" err="1" smtClean="0"/>
              <a:t>o</a:t>
            </a:r>
            <a:r>
              <a:rPr lang="it-IT" baseline="-25000" dirty="0" smtClean="0"/>
              <a:t> </a:t>
            </a:r>
            <a:r>
              <a:rPr lang="it-IT" dirty="0" smtClean="0"/>
              <a:t>= y</a:t>
            </a:r>
            <a:r>
              <a:rPr lang="it-IT" baseline="-25000" dirty="0" smtClean="0"/>
              <a:t>1 </a:t>
            </a:r>
            <a:r>
              <a:rPr lang="it-IT" dirty="0" smtClean="0"/>
              <a:t>+ </a:t>
            </a:r>
            <a:r>
              <a:rPr lang="it-IT" dirty="0" err="1" smtClean="0"/>
              <a:t>k</a:t>
            </a:r>
            <a:r>
              <a:rPr lang="it-IT" baseline="-25000" dirty="0" err="1" smtClean="0"/>
              <a:t>y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00034" y="6286520"/>
            <a:ext cx="770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z</a:t>
            </a:r>
            <a:r>
              <a:rPr lang="it-IT" baseline="-25000" dirty="0" err="1" smtClean="0"/>
              <a:t>o</a:t>
            </a:r>
            <a:r>
              <a:rPr lang="it-IT" dirty="0" smtClean="0"/>
              <a:t> </a:t>
            </a:r>
            <a:r>
              <a:rPr lang="it-IT" dirty="0" smtClean="0"/>
              <a:t>= </a:t>
            </a:r>
            <a:r>
              <a:rPr lang="it-IT" dirty="0" smtClean="0"/>
              <a:t>z</a:t>
            </a:r>
            <a:r>
              <a:rPr lang="it-IT" baseline="-25000" dirty="0" smtClean="0"/>
              <a:t>1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500826" y="4071942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Valgono le seguenti equazioni:</a:t>
            </a:r>
            <a:endParaRPr lang="it-IT" dirty="0"/>
          </a:p>
        </p:txBody>
      </p:sp>
      <p:sp>
        <p:nvSpPr>
          <p:cNvPr id="12" name="Parentesi graffa aperta 11"/>
          <p:cNvSpPr/>
          <p:nvPr/>
        </p:nvSpPr>
        <p:spPr>
          <a:xfrm>
            <a:off x="285720" y="5286388"/>
            <a:ext cx="214314" cy="1428760"/>
          </a:xfrm>
          <a:prstGeom prst="lef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928794" y="585789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graffa aperta 16"/>
          <p:cNvSpPr/>
          <p:nvPr/>
        </p:nvSpPr>
        <p:spPr>
          <a:xfrm>
            <a:off x="2643174" y="5286388"/>
            <a:ext cx="214314" cy="1428760"/>
          </a:xfrm>
          <a:prstGeom prst="lef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143512"/>
            <a:ext cx="2752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2752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ccia a destra 3"/>
          <p:cNvSpPr/>
          <p:nvPr/>
        </p:nvSpPr>
        <p:spPr>
          <a:xfrm>
            <a:off x="2928926" y="1714488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28926" y="1285860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forma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matriciale: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857232"/>
            <a:ext cx="4329823" cy="18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e 7"/>
          <p:cNvSpPr/>
          <p:nvPr/>
        </p:nvSpPr>
        <p:spPr>
          <a:xfrm>
            <a:off x="4500562" y="100010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572132" y="1000108"/>
            <a:ext cx="347666" cy="3667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153424" y="1000108"/>
            <a:ext cx="347666" cy="3667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8143900" y="1490650"/>
            <a:ext cx="347666" cy="3667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8143900" y="1919278"/>
            <a:ext cx="347666" cy="3667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143900" y="2347906"/>
            <a:ext cx="347666" cy="36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072198" y="990584"/>
            <a:ext cx="347666" cy="3667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6572264" y="1000108"/>
            <a:ext cx="347666" cy="3667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143768" y="1000108"/>
            <a:ext cx="347666" cy="36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42844" y="1071546"/>
            <a:ext cx="347666" cy="366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52434" y="1071546"/>
            <a:ext cx="490542" cy="3667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214414" y="1071546"/>
            <a:ext cx="490542" cy="3667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866880" y="1071546"/>
            <a:ext cx="490542" cy="3667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2500298" y="1071546"/>
            <a:ext cx="276228" cy="295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Forma 25"/>
          <p:cNvCxnSpPr/>
          <p:nvPr/>
        </p:nvCxnSpPr>
        <p:spPr>
          <a:xfrm rot="16200000" flipH="1">
            <a:off x="7189011" y="1526369"/>
            <a:ext cx="1164441" cy="826299"/>
          </a:xfrm>
          <a:prstGeom prst="curved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igura a mano libera 41"/>
          <p:cNvSpPr/>
          <p:nvPr/>
        </p:nvSpPr>
        <p:spPr>
          <a:xfrm>
            <a:off x="6710953" y="692209"/>
            <a:ext cx="1471223" cy="1298961"/>
          </a:xfrm>
          <a:custGeom>
            <a:avLst/>
            <a:gdLst>
              <a:gd name="connsiteX0" fmla="*/ 6041 w 1471223"/>
              <a:gd name="connsiteY0" fmla="*/ 316195 h 1298961"/>
              <a:gd name="connsiteX1" fmla="*/ 31679 w 1471223"/>
              <a:gd name="connsiteY1" fmla="*/ 256374 h 1298961"/>
              <a:gd name="connsiteX2" fmla="*/ 57316 w 1471223"/>
              <a:gd name="connsiteY2" fmla="*/ 205099 h 1298961"/>
              <a:gd name="connsiteX3" fmla="*/ 108591 w 1471223"/>
              <a:gd name="connsiteY3" fmla="*/ 162370 h 1298961"/>
              <a:gd name="connsiteX4" fmla="*/ 151320 w 1471223"/>
              <a:gd name="connsiteY4" fmla="*/ 119641 h 1298961"/>
              <a:gd name="connsiteX5" fmla="*/ 168411 w 1471223"/>
              <a:gd name="connsiteY5" fmla="*/ 94004 h 1298961"/>
              <a:gd name="connsiteX6" fmla="*/ 219686 w 1471223"/>
              <a:gd name="connsiteY6" fmla="*/ 68367 h 1298961"/>
              <a:gd name="connsiteX7" fmla="*/ 296598 w 1471223"/>
              <a:gd name="connsiteY7" fmla="*/ 8546 h 1298961"/>
              <a:gd name="connsiteX8" fmla="*/ 330782 w 1471223"/>
              <a:gd name="connsiteY8" fmla="*/ 0 h 1298961"/>
              <a:gd name="connsiteX9" fmla="*/ 441877 w 1471223"/>
              <a:gd name="connsiteY9" fmla="*/ 8546 h 1298961"/>
              <a:gd name="connsiteX10" fmla="*/ 484606 w 1471223"/>
              <a:gd name="connsiteY10" fmla="*/ 17092 h 1298961"/>
              <a:gd name="connsiteX11" fmla="*/ 587155 w 1471223"/>
              <a:gd name="connsiteY11" fmla="*/ 25638 h 1298961"/>
              <a:gd name="connsiteX12" fmla="*/ 664068 w 1471223"/>
              <a:gd name="connsiteY12" fmla="*/ 42729 h 1298961"/>
              <a:gd name="connsiteX13" fmla="*/ 689705 w 1471223"/>
              <a:gd name="connsiteY13" fmla="*/ 51275 h 1298961"/>
              <a:gd name="connsiteX14" fmla="*/ 758071 w 1471223"/>
              <a:gd name="connsiteY14" fmla="*/ 68367 h 1298961"/>
              <a:gd name="connsiteX15" fmla="*/ 852075 w 1471223"/>
              <a:gd name="connsiteY15" fmla="*/ 179462 h 1298961"/>
              <a:gd name="connsiteX16" fmla="*/ 894804 w 1471223"/>
              <a:gd name="connsiteY16" fmla="*/ 264920 h 1298961"/>
              <a:gd name="connsiteX17" fmla="*/ 911896 w 1471223"/>
              <a:gd name="connsiteY17" fmla="*/ 299103 h 1298961"/>
              <a:gd name="connsiteX18" fmla="*/ 920441 w 1471223"/>
              <a:gd name="connsiteY18" fmla="*/ 350378 h 1298961"/>
              <a:gd name="connsiteX19" fmla="*/ 963170 w 1471223"/>
              <a:gd name="connsiteY19" fmla="*/ 418744 h 1298961"/>
              <a:gd name="connsiteX20" fmla="*/ 988808 w 1471223"/>
              <a:gd name="connsiteY20" fmla="*/ 487111 h 1298961"/>
              <a:gd name="connsiteX21" fmla="*/ 997354 w 1471223"/>
              <a:gd name="connsiteY21" fmla="*/ 521294 h 1298961"/>
              <a:gd name="connsiteX22" fmla="*/ 1031537 w 1471223"/>
              <a:gd name="connsiteY22" fmla="*/ 581114 h 1298961"/>
              <a:gd name="connsiteX23" fmla="*/ 1048628 w 1471223"/>
              <a:gd name="connsiteY23" fmla="*/ 615298 h 1298961"/>
              <a:gd name="connsiteX24" fmla="*/ 1065720 w 1471223"/>
              <a:gd name="connsiteY24" fmla="*/ 846034 h 1298961"/>
              <a:gd name="connsiteX25" fmla="*/ 1074266 w 1471223"/>
              <a:gd name="connsiteY25" fmla="*/ 914400 h 1298961"/>
              <a:gd name="connsiteX26" fmla="*/ 1082811 w 1471223"/>
              <a:gd name="connsiteY26" fmla="*/ 974221 h 1298961"/>
              <a:gd name="connsiteX27" fmla="*/ 1099903 w 1471223"/>
              <a:gd name="connsiteY27" fmla="*/ 1016950 h 1298961"/>
              <a:gd name="connsiteX28" fmla="*/ 1125540 w 1471223"/>
              <a:gd name="connsiteY28" fmla="*/ 1085316 h 1298961"/>
              <a:gd name="connsiteX29" fmla="*/ 1142632 w 1471223"/>
              <a:gd name="connsiteY29" fmla="*/ 1110954 h 1298961"/>
              <a:gd name="connsiteX30" fmla="*/ 1168269 w 1471223"/>
              <a:gd name="connsiteY30" fmla="*/ 1119499 h 1298961"/>
              <a:gd name="connsiteX31" fmla="*/ 1193907 w 1471223"/>
              <a:gd name="connsiteY31" fmla="*/ 1136591 h 1298961"/>
              <a:gd name="connsiteX32" fmla="*/ 1228090 w 1471223"/>
              <a:gd name="connsiteY32" fmla="*/ 1145137 h 1298961"/>
              <a:gd name="connsiteX33" fmla="*/ 1245182 w 1471223"/>
              <a:gd name="connsiteY33" fmla="*/ 1170774 h 1298961"/>
              <a:gd name="connsiteX34" fmla="*/ 1305002 w 1471223"/>
              <a:gd name="connsiteY34" fmla="*/ 1222049 h 1298961"/>
              <a:gd name="connsiteX35" fmla="*/ 1356277 w 1471223"/>
              <a:gd name="connsiteY35" fmla="*/ 1239141 h 1298961"/>
              <a:gd name="connsiteX36" fmla="*/ 1390460 w 1471223"/>
              <a:gd name="connsiteY36" fmla="*/ 1256232 h 1298961"/>
              <a:gd name="connsiteX37" fmla="*/ 1416097 w 1471223"/>
              <a:gd name="connsiteY37" fmla="*/ 1273324 h 1298961"/>
              <a:gd name="connsiteX38" fmla="*/ 1467372 w 1471223"/>
              <a:gd name="connsiteY38" fmla="*/ 1298961 h 129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71223" h="1298961">
                <a:moveTo>
                  <a:pt x="6041" y="316195"/>
                </a:moveTo>
                <a:cubicBezTo>
                  <a:pt x="26082" y="256073"/>
                  <a:pt x="0" y="330290"/>
                  <a:pt x="31679" y="256374"/>
                </a:cubicBezTo>
                <a:cubicBezTo>
                  <a:pt x="45281" y="224637"/>
                  <a:pt x="33167" y="234078"/>
                  <a:pt x="57316" y="205099"/>
                </a:cubicBezTo>
                <a:cubicBezTo>
                  <a:pt x="77876" y="180427"/>
                  <a:pt x="83386" y="179174"/>
                  <a:pt x="108591" y="162370"/>
                </a:cubicBezTo>
                <a:cubicBezTo>
                  <a:pt x="125761" y="110862"/>
                  <a:pt x="102581" y="160257"/>
                  <a:pt x="151320" y="119641"/>
                </a:cubicBezTo>
                <a:cubicBezTo>
                  <a:pt x="159210" y="113066"/>
                  <a:pt x="161149" y="101266"/>
                  <a:pt x="168411" y="94004"/>
                </a:cubicBezTo>
                <a:cubicBezTo>
                  <a:pt x="184978" y="77437"/>
                  <a:pt x="198834" y="75317"/>
                  <a:pt x="219686" y="68367"/>
                </a:cubicBezTo>
                <a:cubicBezTo>
                  <a:pt x="268641" y="19412"/>
                  <a:pt x="251269" y="21497"/>
                  <a:pt x="296598" y="8546"/>
                </a:cubicBezTo>
                <a:cubicBezTo>
                  <a:pt x="307891" y="5319"/>
                  <a:pt x="319387" y="2849"/>
                  <a:pt x="330782" y="0"/>
                </a:cubicBezTo>
                <a:cubicBezTo>
                  <a:pt x="367814" y="2849"/>
                  <a:pt x="404963" y="4444"/>
                  <a:pt x="441877" y="8546"/>
                </a:cubicBezTo>
                <a:cubicBezTo>
                  <a:pt x="456313" y="10150"/>
                  <a:pt x="470180" y="15395"/>
                  <a:pt x="484606" y="17092"/>
                </a:cubicBezTo>
                <a:cubicBezTo>
                  <a:pt x="518673" y="21100"/>
                  <a:pt x="552972" y="22789"/>
                  <a:pt x="587155" y="25638"/>
                </a:cubicBezTo>
                <a:cubicBezTo>
                  <a:pt x="644871" y="44877"/>
                  <a:pt x="573824" y="22675"/>
                  <a:pt x="664068" y="42729"/>
                </a:cubicBezTo>
                <a:cubicBezTo>
                  <a:pt x="672861" y="44683"/>
                  <a:pt x="681014" y="48905"/>
                  <a:pt x="689705" y="51275"/>
                </a:cubicBezTo>
                <a:cubicBezTo>
                  <a:pt x="712367" y="57456"/>
                  <a:pt x="758071" y="68367"/>
                  <a:pt x="758071" y="68367"/>
                </a:cubicBezTo>
                <a:cubicBezTo>
                  <a:pt x="818681" y="128976"/>
                  <a:pt x="819908" y="119148"/>
                  <a:pt x="852075" y="179462"/>
                </a:cubicBezTo>
                <a:cubicBezTo>
                  <a:pt x="867062" y="207563"/>
                  <a:pt x="880561" y="236434"/>
                  <a:pt x="894804" y="264920"/>
                </a:cubicBezTo>
                <a:lnTo>
                  <a:pt x="911896" y="299103"/>
                </a:lnTo>
                <a:cubicBezTo>
                  <a:pt x="914744" y="316195"/>
                  <a:pt x="915462" y="333781"/>
                  <a:pt x="920441" y="350378"/>
                </a:cubicBezTo>
                <a:cubicBezTo>
                  <a:pt x="928261" y="376444"/>
                  <a:pt x="947378" y="397687"/>
                  <a:pt x="963170" y="418744"/>
                </a:cubicBezTo>
                <a:cubicBezTo>
                  <a:pt x="984844" y="527113"/>
                  <a:pt x="955800" y="410094"/>
                  <a:pt x="988808" y="487111"/>
                </a:cubicBezTo>
                <a:cubicBezTo>
                  <a:pt x="993435" y="497906"/>
                  <a:pt x="992494" y="510602"/>
                  <a:pt x="997354" y="521294"/>
                </a:cubicBezTo>
                <a:cubicBezTo>
                  <a:pt x="1006857" y="542201"/>
                  <a:pt x="1020540" y="560952"/>
                  <a:pt x="1031537" y="581114"/>
                </a:cubicBezTo>
                <a:cubicBezTo>
                  <a:pt x="1037637" y="592298"/>
                  <a:pt x="1042931" y="603903"/>
                  <a:pt x="1048628" y="615298"/>
                </a:cubicBezTo>
                <a:cubicBezTo>
                  <a:pt x="1069093" y="738084"/>
                  <a:pt x="1049184" y="606274"/>
                  <a:pt x="1065720" y="846034"/>
                </a:cubicBezTo>
                <a:cubicBezTo>
                  <a:pt x="1067300" y="868946"/>
                  <a:pt x="1071231" y="891635"/>
                  <a:pt x="1074266" y="914400"/>
                </a:cubicBezTo>
                <a:cubicBezTo>
                  <a:pt x="1076928" y="934366"/>
                  <a:pt x="1077926" y="954680"/>
                  <a:pt x="1082811" y="974221"/>
                </a:cubicBezTo>
                <a:cubicBezTo>
                  <a:pt x="1086531" y="989103"/>
                  <a:pt x="1095052" y="1002397"/>
                  <a:pt x="1099903" y="1016950"/>
                </a:cubicBezTo>
                <a:cubicBezTo>
                  <a:pt x="1116727" y="1067420"/>
                  <a:pt x="1097569" y="1036367"/>
                  <a:pt x="1125540" y="1085316"/>
                </a:cubicBezTo>
                <a:cubicBezTo>
                  <a:pt x="1130636" y="1094234"/>
                  <a:pt x="1134612" y="1104538"/>
                  <a:pt x="1142632" y="1110954"/>
                </a:cubicBezTo>
                <a:cubicBezTo>
                  <a:pt x="1149666" y="1116581"/>
                  <a:pt x="1159723" y="1116651"/>
                  <a:pt x="1168269" y="1119499"/>
                </a:cubicBezTo>
                <a:cubicBezTo>
                  <a:pt x="1176815" y="1125196"/>
                  <a:pt x="1184466" y="1132545"/>
                  <a:pt x="1193907" y="1136591"/>
                </a:cubicBezTo>
                <a:cubicBezTo>
                  <a:pt x="1204702" y="1141218"/>
                  <a:pt x="1218318" y="1138622"/>
                  <a:pt x="1228090" y="1145137"/>
                </a:cubicBezTo>
                <a:cubicBezTo>
                  <a:pt x="1236636" y="1150834"/>
                  <a:pt x="1238607" y="1162884"/>
                  <a:pt x="1245182" y="1170774"/>
                </a:cubicBezTo>
                <a:cubicBezTo>
                  <a:pt x="1257401" y="1185437"/>
                  <a:pt x="1288832" y="1213964"/>
                  <a:pt x="1305002" y="1222049"/>
                </a:cubicBezTo>
                <a:cubicBezTo>
                  <a:pt x="1321116" y="1230106"/>
                  <a:pt x="1340163" y="1231084"/>
                  <a:pt x="1356277" y="1239141"/>
                </a:cubicBezTo>
                <a:cubicBezTo>
                  <a:pt x="1367671" y="1244838"/>
                  <a:pt x="1379399" y="1249912"/>
                  <a:pt x="1390460" y="1256232"/>
                </a:cubicBezTo>
                <a:cubicBezTo>
                  <a:pt x="1399377" y="1261328"/>
                  <a:pt x="1406657" y="1269278"/>
                  <a:pt x="1416097" y="1273324"/>
                </a:cubicBezTo>
                <a:cubicBezTo>
                  <a:pt x="1471223" y="1296950"/>
                  <a:pt x="1432972" y="1264561"/>
                  <a:pt x="1467372" y="1298961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 42"/>
          <p:cNvSpPr/>
          <p:nvPr/>
        </p:nvSpPr>
        <p:spPr>
          <a:xfrm>
            <a:off x="6246976" y="529839"/>
            <a:ext cx="1978584" cy="1038599"/>
          </a:xfrm>
          <a:custGeom>
            <a:avLst/>
            <a:gdLst>
              <a:gd name="connsiteX0" fmla="*/ 0 w 1978584"/>
              <a:gd name="connsiteY0" fmla="*/ 452927 h 1038599"/>
              <a:gd name="connsiteX1" fmla="*/ 34183 w 1978584"/>
              <a:gd name="connsiteY1" fmla="*/ 427290 h 1038599"/>
              <a:gd name="connsiteX2" fmla="*/ 94003 w 1978584"/>
              <a:gd name="connsiteY2" fmla="*/ 393107 h 1038599"/>
              <a:gd name="connsiteX3" fmla="*/ 136732 w 1978584"/>
              <a:gd name="connsiteY3" fmla="*/ 341832 h 1038599"/>
              <a:gd name="connsiteX4" fmla="*/ 162370 w 1978584"/>
              <a:gd name="connsiteY4" fmla="*/ 324740 h 1038599"/>
              <a:gd name="connsiteX5" fmla="*/ 230736 w 1978584"/>
              <a:gd name="connsiteY5" fmla="*/ 239282 h 1038599"/>
              <a:gd name="connsiteX6" fmla="*/ 256374 w 1978584"/>
              <a:gd name="connsiteY6" fmla="*/ 230737 h 1038599"/>
              <a:gd name="connsiteX7" fmla="*/ 307648 w 1978584"/>
              <a:gd name="connsiteY7" fmla="*/ 196554 h 1038599"/>
              <a:gd name="connsiteX8" fmla="*/ 358923 w 1978584"/>
              <a:gd name="connsiteY8" fmla="*/ 153825 h 1038599"/>
              <a:gd name="connsiteX9" fmla="*/ 376015 w 1978584"/>
              <a:gd name="connsiteY9" fmla="*/ 128187 h 1038599"/>
              <a:gd name="connsiteX10" fmla="*/ 470018 w 1978584"/>
              <a:gd name="connsiteY10" fmla="*/ 85458 h 1038599"/>
              <a:gd name="connsiteX11" fmla="*/ 529839 w 1978584"/>
              <a:gd name="connsiteY11" fmla="*/ 59821 h 1038599"/>
              <a:gd name="connsiteX12" fmla="*/ 589660 w 1978584"/>
              <a:gd name="connsiteY12" fmla="*/ 42729 h 1038599"/>
              <a:gd name="connsiteX13" fmla="*/ 615297 w 1978584"/>
              <a:gd name="connsiteY13" fmla="*/ 25638 h 1038599"/>
              <a:gd name="connsiteX14" fmla="*/ 743484 w 1978584"/>
              <a:gd name="connsiteY14" fmla="*/ 8546 h 1038599"/>
              <a:gd name="connsiteX15" fmla="*/ 905854 w 1978584"/>
              <a:gd name="connsiteY15" fmla="*/ 0 h 1038599"/>
              <a:gd name="connsiteX16" fmla="*/ 1264777 w 1978584"/>
              <a:gd name="connsiteY16" fmla="*/ 8546 h 1038599"/>
              <a:gd name="connsiteX17" fmla="*/ 1290415 w 1978584"/>
              <a:gd name="connsiteY17" fmla="*/ 17092 h 1038599"/>
              <a:gd name="connsiteX18" fmla="*/ 1341689 w 1978584"/>
              <a:gd name="connsiteY18" fmla="*/ 25638 h 1038599"/>
              <a:gd name="connsiteX19" fmla="*/ 1375873 w 1978584"/>
              <a:gd name="connsiteY19" fmla="*/ 42729 h 1038599"/>
              <a:gd name="connsiteX20" fmla="*/ 1401510 w 1978584"/>
              <a:gd name="connsiteY20" fmla="*/ 51275 h 1038599"/>
              <a:gd name="connsiteX21" fmla="*/ 1444239 w 1978584"/>
              <a:gd name="connsiteY21" fmla="*/ 85458 h 1038599"/>
              <a:gd name="connsiteX22" fmla="*/ 1512605 w 1978584"/>
              <a:gd name="connsiteY22" fmla="*/ 136733 h 1038599"/>
              <a:gd name="connsiteX23" fmla="*/ 1563880 w 1978584"/>
              <a:gd name="connsiteY23" fmla="*/ 170916 h 1038599"/>
              <a:gd name="connsiteX24" fmla="*/ 1589517 w 1978584"/>
              <a:gd name="connsiteY24" fmla="*/ 239282 h 1038599"/>
              <a:gd name="connsiteX25" fmla="*/ 1623701 w 1978584"/>
              <a:gd name="connsiteY25" fmla="*/ 290557 h 1038599"/>
              <a:gd name="connsiteX26" fmla="*/ 1640792 w 1978584"/>
              <a:gd name="connsiteY26" fmla="*/ 316195 h 1038599"/>
              <a:gd name="connsiteX27" fmla="*/ 1649338 w 1978584"/>
              <a:gd name="connsiteY27" fmla="*/ 341832 h 1038599"/>
              <a:gd name="connsiteX28" fmla="*/ 1666430 w 1978584"/>
              <a:gd name="connsiteY28" fmla="*/ 512748 h 1038599"/>
              <a:gd name="connsiteX29" fmla="*/ 1674975 w 1978584"/>
              <a:gd name="connsiteY29" fmla="*/ 546931 h 1038599"/>
              <a:gd name="connsiteX30" fmla="*/ 1700613 w 1978584"/>
              <a:gd name="connsiteY30" fmla="*/ 572568 h 1038599"/>
              <a:gd name="connsiteX31" fmla="*/ 1726250 w 1978584"/>
              <a:gd name="connsiteY31" fmla="*/ 623843 h 1038599"/>
              <a:gd name="connsiteX32" fmla="*/ 1743342 w 1978584"/>
              <a:gd name="connsiteY32" fmla="*/ 675118 h 1038599"/>
              <a:gd name="connsiteX33" fmla="*/ 1751888 w 1978584"/>
              <a:gd name="connsiteY33" fmla="*/ 700755 h 1038599"/>
              <a:gd name="connsiteX34" fmla="*/ 1777525 w 1978584"/>
              <a:gd name="connsiteY34" fmla="*/ 726393 h 1038599"/>
              <a:gd name="connsiteX35" fmla="*/ 1794617 w 1978584"/>
              <a:gd name="connsiteY35" fmla="*/ 777668 h 1038599"/>
              <a:gd name="connsiteX36" fmla="*/ 1803162 w 1978584"/>
              <a:gd name="connsiteY36" fmla="*/ 811851 h 1038599"/>
              <a:gd name="connsiteX37" fmla="*/ 1837345 w 1978584"/>
              <a:gd name="connsiteY37" fmla="*/ 871671 h 1038599"/>
              <a:gd name="connsiteX38" fmla="*/ 1862983 w 1978584"/>
              <a:gd name="connsiteY38" fmla="*/ 922946 h 1038599"/>
              <a:gd name="connsiteX39" fmla="*/ 1888620 w 1978584"/>
              <a:gd name="connsiteY39" fmla="*/ 940038 h 1038599"/>
              <a:gd name="connsiteX40" fmla="*/ 1897166 w 1978584"/>
              <a:gd name="connsiteY40" fmla="*/ 965675 h 1038599"/>
              <a:gd name="connsiteX41" fmla="*/ 1931349 w 1978584"/>
              <a:gd name="connsiteY41" fmla="*/ 1034041 h 103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78584" h="1038599">
                <a:moveTo>
                  <a:pt x="0" y="452927"/>
                </a:moveTo>
                <a:cubicBezTo>
                  <a:pt x="11394" y="444381"/>
                  <a:pt x="22105" y="434839"/>
                  <a:pt x="34183" y="427290"/>
                </a:cubicBezTo>
                <a:cubicBezTo>
                  <a:pt x="67611" y="406397"/>
                  <a:pt x="65781" y="416626"/>
                  <a:pt x="94003" y="393107"/>
                </a:cubicBezTo>
                <a:cubicBezTo>
                  <a:pt x="178008" y="323103"/>
                  <a:pt x="69508" y="409056"/>
                  <a:pt x="136732" y="341832"/>
                </a:cubicBezTo>
                <a:cubicBezTo>
                  <a:pt x="143995" y="334569"/>
                  <a:pt x="153824" y="330437"/>
                  <a:pt x="162370" y="324740"/>
                </a:cubicBezTo>
                <a:cubicBezTo>
                  <a:pt x="177562" y="294355"/>
                  <a:pt x="194566" y="251337"/>
                  <a:pt x="230736" y="239282"/>
                </a:cubicBezTo>
                <a:lnTo>
                  <a:pt x="256374" y="230737"/>
                </a:lnTo>
                <a:cubicBezTo>
                  <a:pt x="273465" y="219343"/>
                  <a:pt x="296254" y="213645"/>
                  <a:pt x="307648" y="196554"/>
                </a:cubicBezTo>
                <a:cubicBezTo>
                  <a:pt x="331806" y="160316"/>
                  <a:pt x="315553" y="175509"/>
                  <a:pt x="358923" y="153825"/>
                </a:cubicBezTo>
                <a:cubicBezTo>
                  <a:pt x="364620" y="145279"/>
                  <a:pt x="367601" y="134077"/>
                  <a:pt x="376015" y="128187"/>
                </a:cubicBezTo>
                <a:cubicBezTo>
                  <a:pt x="445545" y="79516"/>
                  <a:pt x="422647" y="105759"/>
                  <a:pt x="470018" y="85458"/>
                </a:cubicBezTo>
                <a:cubicBezTo>
                  <a:pt x="515590" y="65928"/>
                  <a:pt x="489761" y="71272"/>
                  <a:pt x="529839" y="59821"/>
                </a:cubicBezTo>
                <a:cubicBezTo>
                  <a:pt x="542617" y="56170"/>
                  <a:pt x="576000" y="49559"/>
                  <a:pt x="589660" y="42729"/>
                </a:cubicBezTo>
                <a:cubicBezTo>
                  <a:pt x="598846" y="38136"/>
                  <a:pt x="605857" y="29684"/>
                  <a:pt x="615297" y="25638"/>
                </a:cubicBezTo>
                <a:cubicBezTo>
                  <a:pt x="645435" y="12722"/>
                  <a:pt x="730392" y="9419"/>
                  <a:pt x="743484" y="8546"/>
                </a:cubicBezTo>
                <a:cubicBezTo>
                  <a:pt x="797562" y="4941"/>
                  <a:pt x="851731" y="2849"/>
                  <a:pt x="905854" y="0"/>
                </a:cubicBezTo>
                <a:cubicBezTo>
                  <a:pt x="1025495" y="2849"/>
                  <a:pt x="1145220" y="3232"/>
                  <a:pt x="1264777" y="8546"/>
                </a:cubicBezTo>
                <a:cubicBezTo>
                  <a:pt x="1273776" y="8946"/>
                  <a:pt x="1281621" y="15138"/>
                  <a:pt x="1290415" y="17092"/>
                </a:cubicBezTo>
                <a:cubicBezTo>
                  <a:pt x="1307329" y="20851"/>
                  <a:pt x="1324598" y="22789"/>
                  <a:pt x="1341689" y="25638"/>
                </a:cubicBezTo>
                <a:cubicBezTo>
                  <a:pt x="1353084" y="31335"/>
                  <a:pt x="1364164" y="37711"/>
                  <a:pt x="1375873" y="42729"/>
                </a:cubicBezTo>
                <a:cubicBezTo>
                  <a:pt x="1384153" y="46277"/>
                  <a:pt x="1394476" y="45648"/>
                  <a:pt x="1401510" y="51275"/>
                </a:cubicBezTo>
                <a:cubicBezTo>
                  <a:pt x="1456731" y="95451"/>
                  <a:pt x="1379800" y="63977"/>
                  <a:pt x="1444239" y="85458"/>
                </a:cubicBezTo>
                <a:cubicBezTo>
                  <a:pt x="1502795" y="144014"/>
                  <a:pt x="1451862" y="100287"/>
                  <a:pt x="1512605" y="136733"/>
                </a:cubicBezTo>
                <a:cubicBezTo>
                  <a:pt x="1530219" y="147302"/>
                  <a:pt x="1563880" y="170916"/>
                  <a:pt x="1563880" y="170916"/>
                </a:cubicBezTo>
                <a:cubicBezTo>
                  <a:pt x="1572572" y="205684"/>
                  <a:pt x="1570366" y="207364"/>
                  <a:pt x="1589517" y="239282"/>
                </a:cubicBezTo>
                <a:cubicBezTo>
                  <a:pt x="1600086" y="256896"/>
                  <a:pt x="1612307" y="273465"/>
                  <a:pt x="1623701" y="290557"/>
                </a:cubicBezTo>
                <a:cubicBezTo>
                  <a:pt x="1629398" y="299103"/>
                  <a:pt x="1637544" y="306451"/>
                  <a:pt x="1640792" y="316195"/>
                </a:cubicBezTo>
                <a:lnTo>
                  <a:pt x="1649338" y="341832"/>
                </a:lnTo>
                <a:cubicBezTo>
                  <a:pt x="1663179" y="577131"/>
                  <a:pt x="1641658" y="426044"/>
                  <a:pt x="1666430" y="512748"/>
                </a:cubicBezTo>
                <a:cubicBezTo>
                  <a:pt x="1669657" y="524041"/>
                  <a:pt x="1669148" y="536734"/>
                  <a:pt x="1674975" y="546931"/>
                </a:cubicBezTo>
                <a:cubicBezTo>
                  <a:pt x="1680971" y="557424"/>
                  <a:pt x="1692067" y="564022"/>
                  <a:pt x="1700613" y="572568"/>
                </a:cubicBezTo>
                <a:cubicBezTo>
                  <a:pt x="1731780" y="666068"/>
                  <a:pt x="1682075" y="524448"/>
                  <a:pt x="1726250" y="623843"/>
                </a:cubicBezTo>
                <a:cubicBezTo>
                  <a:pt x="1733567" y="640306"/>
                  <a:pt x="1737645" y="658026"/>
                  <a:pt x="1743342" y="675118"/>
                </a:cubicBezTo>
                <a:cubicBezTo>
                  <a:pt x="1746191" y="683664"/>
                  <a:pt x="1745519" y="694385"/>
                  <a:pt x="1751888" y="700755"/>
                </a:cubicBezTo>
                <a:lnTo>
                  <a:pt x="1777525" y="726393"/>
                </a:lnTo>
                <a:cubicBezTo>
                  <a:pt x="1783222" y="743485"/>
                  <a:pt x="1790248" y="760190"/>
                  <a:pt x="1794617" y="777668"/>
                </a:cubicBezTo>
                <a:cubicBezTo>
                  <a:pt x="1797465" y="789062"/>
                  <a:pt x="1799038" y="800854"/>
                  <a:pt x="1803162" y="811851"/>
                </a:cubicBezTo>
                <a:cubicBezTo>
                  <a:pt x="1825633" y="871774"/>
                  <a:pt x="1812554" y="822088"/>
                  <a:pt x="1837345" y="871671"/>
                </a:cubicBezTo>
                <a:cubicBezTo>
                  <a:pt x="1851246" y="899474"/>
                  <a:pt x="1838491" y="898454"/>
                  <a:pt x="1862983" y="922946"/>
                </a:cubicBezTo>
                <a:cubicBezTo>
                  <a:pt x="1870246" y="930209"/>
                  <a:pt x="1880074" y="934341"/>
                  <a:pt x="1888620" y="940038"/>
                </a:cubicBezTo>
                <a:cubicBezTo>
                  <a:pt x="1891469" y="948584"/>
                  <a:pt x="1892330" y="958075"/>
                  <a:pt x="1897166" y="965675"/>
                </a:cubicBezTo>
                <a:cubicBezTo>
                  <a:pt x="1943573" y="1038599"/>
                  <a:pt x="1978584" y="1034041"/>
                  <a:pt x="1931349" y="1034041"/>
                </a:cubicBezTo>
              </a:path>
            </a:pathLst>
          </a:cu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igura a mano libera 43"/>
          <p:cNvSpPr/>
          <p:nvPr/>
        </p:nvSpPr>
        <p:spPr>
          <a:xfrm>
            <a:off x="5756163" y="196553"/>
            <a:ext cx="2491088" cy="820397"/>
          </a:xfrm>
          <a:custGeom>
            <a:avLst/>
            <a:gdLst>
              <a:gd name="connsiteX0" fmla="*/ 3702 w 2491088"/>
              <a:gd name="connsiteY0" fmla="*/ 811851 h 820397"/>
              <a:gd name="connsiteX1" fmla="*/ 29340 w 2491088"/>
              <a:gd name="connsiteY1" fmla="*/ 743484 h 820397"/>
              <a:gd name="connsiteX2" fmla="*/ 37886 w 2491088"/>
              <a:gd name="connsiteY2" fmla="*/ 717847 h 820397"/>
              <a:gd name="connsiteX3" fmla="*/ 72069 w 2491088"/>
              <a:gd name="connsiteY3" fmla="*/ 623843 h 820397"/>
              <a:gd name="connsiteX4" fmla="*/ 89160 w 2491088"/>
              <a:gd name="connsiteY4" fmla="*/ 487111 h 820397"/>
              <a:gd name="connsiteX5" fmla="*/ 97706 w 2491088"/>
              <a:gd name="connsiteY5" fmla="*/ 435836 h 820397"/>
              <a:gd name="connsiteX6" fmla="*/ 131889 w 2491088"/>
              <a:gd name="connsiteY6" fmla="*/ 410198 h 820397"/>
              <a:gd name="connsiteX7" fmla="*/ 191710 w 2491088"/>
              <a:gd name="connsiteY7" fmla="*/ 350378 h 820397"/>
              <a:gd name="connsiteX8" fmla="*/ 234439 w 2491088"/>
              <a:gd name="connsiteY8" fmla="*/ 316195 h 820397"/>
              <a:gd name="connsiteX9" fmla="*/ 294259 w 2491088"/>
              <a:gd name="connsiteY9" fmla="*/ 256374 h 820397"/>
              <a:gd name="connsiteX10" fmla="*/ 379717 w 2491088"/>
              <a:gd name="connsiteY10" fmla="*/ 205099 h 820397"/>
              <a:gd name="connsiteX11" fmla="*/ 430992 w 2491088"/>
              <a:gd name="connsiteY11" fmla="*/ 170916 h 820397"/>
              <a:gd name="connsiteX12" fmla="*/ 456630 w 2491088"/>
              <a:gd name="connsiteY12" fmla="*/ 162370 h 820397"/>
              <a:gd name="connsiteX13" fmla="*/ 533542 w 2491088"/>
              <a:gd name="connsiteY13" fmla="*/ 145279 h 820397"/>
              <a:gd name="connsiteX14" fmla="*/ 695912 w 2491088"/>
              <a:gd name="connsiteY14" fmla="*/ 94004 h 820397"/>
              <a:gd name="connsiteX15" fmla="*/ 832644 w 2491088"/>
              <a:gd name="connsiteY15" fmla="*/ 68367 h 820397"/>
              <a:gd name="connsiteX16" fmla="*/ 952286 w 2491088"/>
              <a:gd name="connsiteY16" fmla="*/ 34183 h 820397"/>
              <a:gd name="connsiteX17" fmla="*/ 1046289 w 2491088"/>
              <a:gd name="connsiteY17" fmla="*/ 17092 h 820397"/>
              <a:gd name="connsiteX18" fmla="*/ 1089018 w 2491088"/>
              <a:gd name="connsiteY18" fmla="*/ 8546 h 820397"/>
              <a:gd name="connsiteX19" fmla="*/ 1183022 w 2491088"/>
              <a:gd name="connsiteY19" fmla="*/ 0 h 820397"/>
              <a:gd name="connsiteX20" fmla="*/ 1473579 w 2491088"/>
              <a:gd name="connsiteY20" fmla="*/ 17092 h 820397"/>
              <a:gd name="connsiteX21" fmla="*/ 1584674 w 2491088"/>
              <a:gd name="connsiteY21" fmla="*/ 25638 h 820397"/>
              <a:gd name="connsiteX22" fmla="*/ 1644495 w 2491088"/>
              <a:gd name="connsiteY22" fmla="*/ 42729 h 820397"/>
              <a:gd name="connsiteX23" fmla="*/ 1721407 w 2491088"/>
              <a:gd name="connsiteY23" fmla="*/ 51275 h 820397"/>
              <a:gd name="connsiteX24" fmla="*/ 1823957 w 2491088"/>
              <a:gd name="connsiteY24" fmla="*/ 68367 h 820397"/>
              <a:gd name="connsiteX25" fmla="*/ 1858140 w 2491088"/>
              <a:gd name="connsiteY25" fmla="*/ 76912 h 820397"/>
              <a:gd name="connsiteX26" fmla="*/ 1900869 w 2491088"/>
              <a:gd name="connsiteY26" fmla="*/ 85458 h 820397"/>
              <a:gd name="connsiteX27" fmla="*/ 1960689 w 2491088"/>
              <a:gd name="connsiteY27" fmla="*/ 102550 h 820397"/>
              <a:gd name="connsiteX28" fmla="*/ 1994873 w 2491088"/>
              <a:gd name="connsiteY28" fmla="*/ 111096 h 820397"/>
              <a:gd name="connsiteX29" fmla="*/ 2063239 w 2491088"/>
              <a:gd name="connsiteY29" fmla="*/ 162370 h 820397"/>
              <a:gd name="connsiteX30" fmla="*/ 2097422 w 2491088"/>
              <a:gd name="connsiteY30" fmla="*/ 188008 h 820397"/>
              <a:gd name="connsiteX31" fmla="*/ 2123059 w 2491088"/>
              <a:gd name="connsiteY31" fmla="*/ 213645 h 820397"/>
              <a:gd name="connsiteX32" fmla="*/ 2208517 w 2491088"/>
              <a:gd name="connsiteY32" fmla="*/ 273466 h 820397"/>
              <a:gd name="connsiteX33" fmla="*/ 2293975 w 2491088"/>
              <a:gd name="connsiteY33" fmla="*/ 367469 h 820397"/>
              <a:gd name="connsiteX34" fmla="*/ 2311067 w 2491088"/>
              <a:gd name="connsiteY34" fmla="*/ 393107 h 820397"/>
              <a:gd name="connsiteX35" fmla="*/ 2328158 w 2491088"/>
              <a:gd name="connsiteY35" fmla="*/ 444382 h 820397"/>
              <a:gd name="connsiteX36" fmla="*/ 2336704 w 2491088"/>
              <a:gd name="connsiteY36" fmla="*/ 470019 h 820397"/>
              <a:gd name="connsiteX37" fmla="*/ 2345250 w 2491088"/>
              <a:gd name="connsiteY37" fmla="*/ 504202 h 820397"/>
              <a:gd name="connsiteX38" fmla="*/ 2362342 w 2491088"/>
              <a:gd name="connsiteY38" fmla="*/ 555477 h 820397"/>
              <a:gd name="connsiteX39" fmla="*/ 2379433 w 2491088"/>
              <a:gd name="connsiteY39" fmla="*/ 581114 h 820397"/>
              <a:gd name="connsiteX40" fmla="*/ 2413616 w 2491088"/>
              <a:gd name="connsiteY40" fmla="*/ 623843 h 820397"/>
              <a:gd name="connsiteX41" fmla="*/ 2422162 w 2491088"/>
              <a:gd name="connsiteY41" fmla="*/ 649481 h 820397"/>
              <a:gd name="connsiteX42" fmla="*/ 2456345 w 2491088"/>
              <a:gd name="connsiteY42" fmla="*/ 700755 h 820397"/>
              <a:gd name="connsiteX43" fmla="*/ 2473437 w 2491088"/>
              <a:gd name="connsiteY43" fmla="*/ 752030 h 820397"/>
              <a:gd name="connsiteX44" fmla="*/ 2490529 w 2491088"/>
              <a:gd name="connsiteY44" fmla="*/ 811851 h 820397"/>
              <a:gd name="connsiteX45" fmla="*/ 2490529 w 2491088"/>
              <a:gd name="connsiteY45" fmla="*/ 820397 h 82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91088" h="820397">
                <a:moveTo>
                  <a:pt x="3702" y="811851"/>
                </a:moveTo>
                <a:cubicBezTo>
                  <a:pt x="20190" y="729415"/>
                  <a:pt x="0" y="802164"/>
                  <a:pt x="29340" y="743484"/>
                </a:cubicBezTo>
                <a:cubicBezTo>
                  <a:pt x="33369" y="735427"/>
                  <a:pt x="34808" y="726313"/>
                  <a:pt x="37886" y="717847"/>
                </a:cubicBezTo>
                <a:cubicBezTo>
                  <a:pt x="76282" y="612259"/>
                  <a:pt x="52275" y="683225"/>
                  <a:pt x="72069" y="623843"/>
                </a:cubicBezTo>
                <a:cubicBezTo>
                  <a:pt x="84827" y="483514"/>
                  <a:pt x="73108" y="575401"/>
                  <a:pt x="89160" y="487111"/>
                </a:cubicBezTo>
                <a:cubicBezTo>
                  <a:pt x="92260" y="470063"/>
                  <a:pt x="89291" y="450983"/>
                  <a:pt x="97706" y="435836"/>
                </a:cubicBezTo>
                <a:cubicBezTo>
                  <a:pt x="104623" y="423385"/>
                  <a:pt x="121350" y="419779"/>
                  <a:pt x="131889" y="410198"/>
                </a:cubicBezTo>
                <a:cubicBezTo>
                  <a:pt x="152755" y="391229"/>
                  <a:pt x="169690" y="367994"/>
                  <a:pt x="191710" y="350378"/>
                </a:cubicBezTo>
                <a:cubicBezTo>
                  <a:pt x="205953" y="338984"/>
                  <a:pt x="220993" y="328520"/>
                  <a:pt x="234439" y="316195"/>
                </a:cubicBezTo>
                <a:cubicBezTo>
                  <a:pt x="255226" y="297140"/>
                  <a:pt x="272848" y="274726"/>
                  <a:pt x="294259" y="256374"/>
                </a:cubicBezTo>
                <a:cubicBezTo>
                  <a:pt x="427580" y="142098"/>
                  <a:pt x="306509" y="245770"/>
                  <a:pt x="379717" y="205099"/>
                </a:cubicBezTo>
                <a:cubicBezTo>
                  <a:pt x="397674" y="195123"/>
                  <a:pt x="413035" y="180892"/>
                  <a:pt x="430992" y="170916"/>
                </a:cubicBezTo>
                <a:cubicBezTo>
                  <a:pt x="438867" y="166541"/>
                  <a:pt x="447891" y="164555"/>
                  <a:pt x="456630" y="162370"/>
                </a:cubicBezTo>
                <a:cubicBezTo>
                  <a:pt x="482109" y="156000"/>
                  <a:pt x="507905" y="150976"/>
                  <a:pt x="533542" y="145279"/>
                </a:cubicBezTo>
                <a:cubicBezTo>
                  <a:pt x="597025" y="113536"/>
                  <a:pt x="591006" y="113674"/>
                  <a:pt x="695912" y="94004"/>
                </a:cubicBezTo>
                <a:cubicBezTo>
                  <a:pt x="741489" y="85458"/>
                  <a:pt x="788228" y="81692"/>
                  <a:pt x="832644" y="68367"/>
                </a:cubicBezTo>
                <a:cubicBezTo>
                  <a:pt x="849548" y="63296"/>
                  <a:pt x="920767" y="40487"/>
                  <a:pt x="952286" y="34183"/>
                </a:cubicBezTo>
                <a:cubicBezTo>
                  <a:pt x="983516" y="27937"/>
                  <a:pt x="1014986" y="22961"/>
                  <a:pt x="1046289" y="17092"/>
                </a:cubicBezTo>
                <a:cubicBezTo>
                  <a:pt x="1060565" y="14415"/>
                  <a:pt x="1074605" y="10348"/>
                  <a:pt x="1089018" y="8546"/>
                </a:cubicBezTo>
                <a:cubicBezTo>
                  <a:pt x="1120239" y="4643"/>
                  <a:pt x="1151687" y="2849"/>
                  <a:pt x="1183022" y="0"/>
                </a:cubicBezTo>
                <a:lnTo>
                  <a:pt x="1473579" y="17092"/>
                </a:lnTo>
                <a:cubicBezTo>
                  <a:pt x="1510645" y="19458"/>
                  <a:pt x="1547944" y="20129"/>
                  <a:pt x="1584674" y="25638"/>
                </a:cubicBezTo>
                <a:cubicBezTo>
                  <a:pt x="1605183" y="28714"/>
                  <a:pt x="1624112" y="38907"/>
                  <a:pt x="1644495" y="42729"/>
                </a:cubicBezTo>
                <a:cubicBezTo>
                  <a:pt x="1669848" y="47483"/>
                  <a:pt x="1695770" y="48426"/>
                  <a:pt x="1721407" y="51275"/>
                </a:cubicBezTo>
                <a:cubicBezTo>
                  <a:pt x="1798325" y="70505"/>
                  <a:pt x="1703940" y="48365"/>
                  <a:pt x="1823957" y="68367"/>
                </a:cubicBezTo>
                <a:cubicBezTo>
                  <a:pt x="1835542" y="70298"/>
                  <a:pt x="1846675" y="74364"/>
                  <a:pt x="1858140" y="76912"/>
                </a:cubicBezTo>
                <a:cubicBezTo>
                  <a:pt x="1872319" y="80063"/>
                  <a:pt x="1886778" y="81935"/>
                  <a:pt x="1900869" y="85458"/>
                </a:cubicBezTo>
                <a:cubicBezTo>
                  <a:pt x="1920988" y="90488"/>
                  <a:pt x="1940682" y="97093"/>
                  <a:pt x="1960689" y="102550"/>
                </a:cubicBezTo>
                <a:cubicBezTo>
                  <a:pt x="1972020" y="105640"/>
                  <a:pt x="1983478" y="108247"/>
                  <a:pt x="1994873" y="111096"/>
                </a:cubicBezTo>
                <a:lnTo>
                  <a:pt x="2063239" y="162370"/>
                </a:lnTo>
                <a:cubicBezTo>
                  <a:pt x="2074633" y="170916"/>
                  <a:pt x="2087351" y="177937"/>
                  <a:pt x="2097422" y="188008"/>
                </a:cubicBezTo>
                <a:cubicBezTo>
                  <a:pt x="2105968" y="196554"/>
                  <a:pt x="2113519" y="206225"/>
                  <a:pt x="2123059" y="213645"/>
                </a:cubicBezTo>
                <a:cubicBezTo>
                  <a:pt x="2151172" y="235511"/>
                  <a:pt x="2182178" y="249521"/>
                  <a:pt x="2208517" y="273466"/>
                </a:cubicBezTo>
                <a:cubicBezTo>
                  <a:pt x="2254027" y="314839"/>
                  <a:pt x="2263733" y="325130"/>
                  <a:pt x="2293975" y="367469"/>
                </a:cubicBezTo>
                <a:cubicBezTo>
                  <a:pt x="2299945" y="375827"/>
                  <a:pt x="2306896" y="383721"/>
                  <a:pt x="2311067" y="393107"/>
                </a:cubicBezTo>
                <a:cubicBezTo>
                  <a:pt x="2318384" y="409570"/>
                  <a:pt x="2322461" y="427290"/>
                  <a:pt x="2328158" y="444382"/>
                </a:cubicBezTo>
                <a:cubicBezTo>
                  <a:pt x="2331007" y="452928"/>
                  <a:pt x="2334519" y="461280"/>
                  <a:pt x="2336704" y="470019"/>
                </a:cubicBezTo>
                <a:cubicBezTo>
                  <a:pt x="2339553" y="481413"/>
                  <a:pt x="2341875" y="492952"/>
                  <a:pt x="2345250" y="504202"/>
                </a:cubicBezTo>
                <a:cubicBezTo>
                  <a:pt x="2350427" y="521458"/>
                  <a:pt x="2352349" y="540486"/>
                  <a:pt x="2362342" y="555477"/>
                </a:cubicBezTo>
                <a:lnTo>
                  <a:pt x="2379433" y="581114"/>
                </a:lnTo>
                <a:cubicBezTo>
                  <a:pt x="2400821" y="666664"/>
                  <a:pt x="2368663" y="578889"/>
                  <a:pt x="2413616" y="623843"/>
                </a:cubicBezTo>
                <a:cubicBezTo>
                  <a:pt x="2419986" y="630213"/>
                  <a:pt x="2417787" y="641606"/>
                  <a:pt x="2422162" y="649481"/>
                </a:cubicBezTo>
                <a:cubicBezTo>
                  <a:pt x="2432138" y="667437"/>
                  <a:pt x="2449849" y="681268"/>
                  <a:pt x="2456345" y="700755"/>
                </a:cubicBezTo>
                <a:lnTo>
                  <a:pt x="2473437" y="752030"/>
                </a:lnTo>
                <a:cubicBezTo>
                  <a:pt x="2481581" y="776463"/>
                  <a:pt x="2485164" y="785027"/>
                  <a:pt x="2490529" y="811851"/>
                </a:cubicBezTo>
                <a:cubicBezTo>
                  <a:pt x="2491088" y="814644"/>
                  <a:pt x="2490529" y="817548"/>
                  <a:pt x="2490529" y="82039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71438" y="2828836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matrice quadrata che compare </a:t>
            </a:r>
            <a:r>
              <a:rPr lang="it-IT" dirty="0" smtClean="0"/>
              <a:t>sopra a destra è </a:t>
            </a:r>
            <a:r>
              <a:rPr lang="it-IT" dirty="0" smtClean="0"/>
              <a:t>pertanto </a:t>
            </a:r>
            <a:r>
              <a:rPr lang="it-IT" dirty="0" smtClean="0"/>
              <a:t>l'elemento </a:t>
            </a:r>
            <a:r>
              <a:rPr lang="it-IT" dirty="0" smtClean="0"/>
              <a:t>identificatore Mt </a:t>
            </a:r>
            <a:r>
              <a:rPr lang="it-IT" dirty="0" smtClean="0"/>
              <a:t>(matrice di trasformazione) del passaggio </a:t>
            </a:r>
            <a:r>
              <a:rPr lang="it-IT" dirty="0" smtClean="0"/>
              <a:t>dalle coordinate </a:t>
            </a:r>
            <a:r>
              <a:rPr lang="it-IT" dirty="0" smtClean="0"/>
              <a:t>(x</a:t>
            </a:r>
            <a:r>
              <a:rPr lang="it-IT" baseline="-25000" dirty="0" smtClean="0"/>
              <a:t>1</a:t>
            </a:r>
            <a:r>
              <a:rPr lang="it-IT" dirty="0" smtClean="0"/>
              <a:t> y</a:t>
            </a:r>
            <a:r>
              <a:rPr lang="it-IT" baseline="-25000" dirty="0" smtClean="0"/>
              <a:t>1 </a:t>
            </a:r>
            <a:r>
              <a:rPr lang="it-IT" dirty="0" smtClean="0"/>
              <a:t>z</a:t>
            </a:r>
            <a:r>
              <a:rPr lang="it-IT" baseline="-25000" dirty="0" smtClean="0"/>
              <a:t>1</a:t>
            </a:r>
            <a:r>
              <a:rPr lang="it-IT" dirty="0" smtClean="0"/>
              <a:t>) a </a:t>
            </a:r>
            <a:r>
              <a:rPr lang="it-IT" dirty="0" smtClean="0"/>
              <a:t>quelle </a:t>
            </a:r>
            <a:r>
              <a:rPr lang="it-IT" dirty="0" smtClean="0"/>
              <a:t>(</a:t>
            </a:r>
            <a:r>
              <a:rPr lang="it-IT" dirty="0" err="1" smtClean="0"/>
              <a:t>x</a:t>
            </a:r>
            <a:r>
              <a:rPr lang="it-IT" baseline="-25000" dirty="0" err="1" smtClean="0"/>
              <a:t>o</a:t>
            </a:r>
            <a:r>
              <a:rPr lang="it-IT" dirty="0" smtClean="0"/>
              <a:t>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o</a:t>
            </a:r>
            <a:r>
              <a:rPr lang="it-IT" baseline="-25000" dirty="0" smtClean="0"/>
              <a:t> </a:t>
            </a:r>
            <a:r>
              <a:rPr lang="it-IT" dirty="0" err="1" smtClean="0"/>
              <a:t>z</a:t>
            </a:r>
            <a:r>
              <a:rPr lang="it-IT" baseline="-25000" dirty="0" err="1" smtClean="0"/>
              <a:t>o</a:t>
            </a:r>
            <a:r>
              <a:rPr lang="it-IT" dirty="0" smtClean="0"/>
              <a:t>).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714752"/>
            <a:ext cx="4319600" cy="2403386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7" name="Rettangolo 46"/>
          <p:cNvSpPr/>
          <p:nvPr/>
        </p:nvSpPr>
        <p:spPr>
          <a:xfrm>
            <a:off x="0" y="6286520"/>
            <a:ext cx="7000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Tale è la trasformazione lineare relativa al giunto di scorrimento.</a:t>
            </a:r>
            <a:endParaRPr lang="it-IT" dirty="0"/>
          </a:p>
        </p:txBody>
      </p:sp>
      <p:cxnSp>
        <p:nvCxnSpPr>
          <p:cNvPr id="49" name="Connettore 1 48"/>
          <p:cNvCxnSpPr/>
          <p:nvPr/>
        </p:nvCxnSpPr>
        <p:spPr>
          <a:xfrm>
            <a:off x="285720" y="3500438"/>
            <a:ext cx="250033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3571868" y="3714752"/>
            <a:ext cx="1571636" cy="24288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2" grpId="0" animBg="1"/>
      <p:bldP spid="43" grpId="0" animBg="1"/>
      <p:bldP spid="44" grpId="0" animBg="1"/>
      <p:bldP spid="45" grpId="0"/>
      <p:bldP spid="47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57158" y="357166"/>
            <a:ext cx="8429684" cy="33855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TRASFORMAZIONE LINEARE </a:t>
            </a:r>
            <a:r>
              <a:rPr lang="it-IT" sz="1600" u="sng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 UN GIUNTO </a:t>
            </a:r>
            <a:r>
              <a:rPr lang="it-IT" sz="1600" u="sng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1600" u="sng" dirty="0" smtClean="0">
                <a:solidFill>
                  <a:srgbClr val="FF0000"/>
                </a:solidFill>
                <a:latin typeface="Comic Sans MS" pitchFamily="66" charset="0"/>
              </a:rPr>
              <a:t> ROTAZIONE</a:t>
            </a:r>
            <a:endParaRPr lang="it-IT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20" y="78579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rotazione avvenga intorno all'asse X; nella posizione finale sia il sistema di </a:t>
            </a:r>
            <a:r>
              <a:rPr lang="it-IT" dirty="0" smtClean="0"/>
              <a:t>riferimento (1</a:t>
            </a:r>
            <a:r>
              <a:rPr lang="it-IT" dirty="0" smtClean="0"/>
              <a:t>) ruotato di </a:t>
            </a:r>
            <a:r>
              <a:rPr lang="it-IT" dirty="0" smtClean="0">
                <a:latin typeface="Symbol" pitchFamily="18" charset="2"/>
              </a:rPr>
              <a:t>a</a:t>
            </a:r>
            <a:r>
              <a:rPr lang="it-IT" dirty="0" smtClean="0"/>
              <a:t> </a:t>
            </a:r>
            <a:r>
              <a:rPr lang="it-IT" dirty="0" smtClean="0"/>
              <a:t>rispetto al sistema di riferimento </a:t>
            </a:r>
            <a:r>
              <a:rPr lang="it-IT" dirty="0" smtClean="0"/>
              <a:t>(0).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5938853" cy="526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6357950" y="1500174"/>
            <a:ext cx="2643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  Ancora vogliamo identificare </a:t>
            </a:r>
            <a:r>
              <a:rPr lang="it-IT" dirty="0" smtClean="0"/>
              <a:t>la posizione di un generico punto P nei due </a:t>
            </a:r>
            <a:r>
              <a:rPr lang="it-IT" dirty="0" smtClean="0"/>
              <a:t>diversi sistemi </a:t>
            </a:r>
            <a:r>
              <a:rPr lang="it-IT" dirty="0" smtClean="0"/>
              <a:t>di riferimento trovando le condizioni per cui: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72264" y="3357562"/>
            <a:ext cx="23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P(</a:t>
            </a:r>
            <a:r>
              <a:rPr lang="it-IT" dirty="0" err="1" smtClean="0"/>
              <a:t>x</a:t>
            </a:r>
            <a:r>
              <a:rPr lang="it-IT" baseline="-25000" dirty="0" err="1" smtClean="0"/>
              <a:t>o</a:t>
            </a:r>
            <a:r>
              <a:rPr lang="it-IT" dirty="0" smtClean="0"/>
              <a:t>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o</a:t>
            </a:r>
            <a:r>
              <a:rPr lang="it-IT" baseline="-25000" dirty="0" smtClean="0"/>
              <a:t> </a:t>
            </a:r>
            <a:r>
              <a:rPr lang="it-IT" dirty="0" err="1" smtClean="0"/>
              <a:t>z</a:t>
            </a:r>
            <a:r>
              <a:rPr lang="it-IT" baseline="-25000" dirty="0" err="1" smtClean="0"/>
              <a:t>o</a:t>
            </a:r>
            <a:r>
              <a:rPr lang="it-IT" dirty="0" smtClean="0"/>
              <a:t>) </a:t>
            </a:r>
            <a:r>
              <a:rPr lang="it-IT" dirty="0" smtClean="0"/>
              <a:t>= </a:t>
            </a:r>
            <a:r>
              <a:rPr lang="it-IT" dirty="0" smtClean="0"/>
              <a:t>P(x</a:t>
            </a:r>
            <a:r>
              <a:rPr lang="it-IT" baseline="-25000" dirty="0" smtClean="0"/>
              <a:t>1</a:t>
            </a:r>
            <a:r>
              <a:rPr lang="it-IT" dirty="0" smtClean="0"/>
              <a:t> y</a:t>
            </a:r>
            <a:r>
              <a:rPr lang="it-IT" baseline="-25000" dirty="0" smtClean="0"/>
              <a:t>1 </a:t>
            </a:r>
            <a:r>
              <a:rPr lang="it-IT" dirty="0" smtClean="0"/>
              <a:t>z</a:t>
            </a:r>
            <a:r>
              <a:rPr lang="it-IT" baseline="-25000" dirty="0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if animate\log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531" y="6334128"/>
            <a:ext cx="2336469" cy="5238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539561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2181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981575"/>
            <a:ext cx="3476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a destra 5"/>
          <p:cNvSpPr/>
          <p:nvPr/>
        </p:nvSpPr>
        <p:spPr>
          <a:xfrm>
            <a:off x="2285984" y="585789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rot="10800000">
            <a:off x="1643042" y="785794"/>
            <a:ext cx="1214446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785918" y="3571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/>
                </a:solidFill>
              </a:rPr>
              <a:t>Y0</a:t>
            </a:r>
            <a:endParaRPr lang="it-IT" b="1" dirty="0">
              <a:solidFill>
                <a:schemeClr val="accent3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rot="16200000" flipV="1">
            <a:off x="2500298" y="1142984"/>
            <a:ext cx="1285884" cy="57150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 flipV="1">
            <a:off x="1000100" y="785794"/>
            <a:ext cx="1857388" cy="857256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000100" y="1000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Y1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357554" y="142873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Z1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1827193" y="1887527"/>
            <a:ext cx="206059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857488" y="24288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Z0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3000364" y="5715016"/>
            <a:ext cx="357190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3643306" y="5715016"/>
            <a:ext cx="1143008" cy="42862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5000628" y="5715016"/>
            <a:ext cx="1143008" cy="4286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3643306" y="6357958"/>
            <a:ext cx="1143008" cy="4286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5000628" y="6357958"/>
            <a:ext cx="1143008" cy="4286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3000364" y="6357958"/>
            <a:ext cx="35719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1643042" y="2928934"/>
            <a:ext cx="1785950" cy="1588"/>
          </a:xfrm>
          <a:prstGeom prst="line">
            <a:avLst/>
          </a:prstGeom>
          <a:ln w="38100">
            <a:solidFill>
              <a:schemeClr val="tx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857488" y="2857496"/>
            <a:ext cx="571504" cy="1588"/>
          </a:xfrm>
          <a:prstGeom prst="line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5400000" flipH="1" flipV="1">
            <a:off x="1213620" y="1214422"/>
            <a:ext cx="858050" cy="794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5400000" flipH="1" flipV="1">
            <a:off x="1036216" y="2249876"/>
            <a:ext cx="1214446" cy="794"/>
          </a:xfrm>
          <a:prstGeom prst="line">
            <a:avLst/>
          </a:prstGeom>
          <a:ln w="38100" cap="sq">
            <a:solidFill>
              <a:srgbClr val="7030A0"/>
            </a:solidFill>
            <a:beve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5500694" y="1714488"/>
            <a:ext cx="3500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equazioni sono qui meno </a:t>
            </a:r>
            <a:r>
              <a:rPr lang="it-IT" dirty="0" smtClean="0"/>
              <a:t>immediate  </a:t>
            </a:r>
            <a:r>
              <a:rPr lang="it-IT" dirty="0" smtClean="0"/>
              <a:t>e possono essere costruite con </a:t>
            </a:r>
            <a:r>
              <a:rPr lang="it-IT" dirty="0" smtClean="0"/>
              <a:t>considerazioni geometriche  e facendo </a:t>
            </a:r>
            <a:r>
              <a:rPr lang="it-IT" dirty="0" smtClean="0"/>
              <a:t>riferimento alla </a:t>
            </a:r>
            <a:r>
              <a:rPr lang="it-IT" dirty="0" smtClean="0"/>
              <a:t>figura risulta: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0" grpId="0"/>
      <p:bldP spid="21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rbisan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barbisan</Template>
  <TotalTime>526003</TotalTime>
  <Words>668</Words>
  <Application>Microsoft Office PowerPoint</Application>
  <PresentationFormat>Presentazione su schermo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barbisan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88</cp:revision>
  <dcterms:created xsi:type="dcterms:W3CDTF">2009-03-17T14:53:22Z</dcterms:created>
  <dcterms:modified xsi:type="dcterms:W3CDTF">2010-03-23T23:49:53Z</dcterms:modified>
</cp:coreProperties>
</file>