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2" r:id="rId2"/>
    <p:sldId id="256" r:id="rId3"/>
    <p:sldId id="257" r:id="rId4"/>
    <p:sldId id="260" r:id="rId5"/>
    <p:sldId id="258" r:id="rId6"/>
    <p:sldId id="261" r:id="rId7"/>
    <p:sldId id="259" r:id="rId8"/>
  </p:sldIdLst>
  <p:sldSz cx="9144000" cy="6858000" type="screen4x3"/>
  <p:notesSz cx="7099300" cy="10234613"/>
  <p:custShowLst>
    <p:custShow name="Presentazione personalizzata 1" id="0">
      <p:sldLst>
        <p:sld r:id="rId3"/>
      </p:sldLst>
    </p:custShow>
  </p:custShow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DE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6021" autoAdjust="0"/>
    <p:restoredTop sz="94645" autoAdjust="0"/>
  </p:normalViewPr>
  <p:slideViewPr>
    <p:cSldViewPr>
      <p:cViewPr>
        <p:scale>
          <a:sx n="130" d="100"/>
          <a:sy n="130" d="100"/>
        </p:scale>
        <p:origin x="-97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19000-5401-4723-8594-A1720AD7A3E5}" type="datetimeFigureOut">
              <a:rPr lang="it-IT" smtClean="0"/>
              <a:t>25/02/2010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AD03-3CAA-403D-AB80-E80130C28F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19000-5401-4723-8594-A1720AD7A3E5}" type="datetimeFigureOut">
              <a:rPr lang="it-IT" smtClean="0"/>
              <a:t>25/02/2010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AD03-3CAA-403D-AB80-E80130C28F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19000-5401-4723-8594-A1720AD7A3E5}" type="datetimeFigureOut">
              <a:rPr lang="it-IT" smtClean="0"/>
              <a:t>25/02/2010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AD03-3CAA-403D-AB80-E80130C28F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19000-5401-4723-8594-A1720AD7A3E5}" type="datetimeFigureOut">
              <a:rPr lang="it-IT" smtClean="0"/>
              <a:t>25/02/2010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AD03-3CAA-403D-AB80-E80130C28F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19000-5401-4723-8594-A1720AD7A3E5}" type="datetimeFigureOut">
              <a:rPr lang="it-IT" smtClean="0"/>
              <a:t>25/02/2010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AD03-3CAA-403D-AB80-E80130C28F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19000-5401-4723-8594-A1720AD7A3E5}" type="datetimeFigureOut">
              <a:rPr lang="it-IT" smtClean="0"/>
              <a:t>25/02/2010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AD03-3CAA-403D-AB80-E80130C28F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19000-5401-4723-8594-A1720AD7A3E5}" type="datetimeFigureOut">
              <a:rPr lang="it-IT" smtClean="0"/>
              <a:t>25/02/2010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AD03-3CAA-403D-AB80-E80130C28F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19000-5401-4723-8594-A1720AD7A3E5}" type="datetimeFigureOut">
              <a:rPr lang="it-IT" smtClean="0"/>
              <a:t>25/02/2010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AD03-3CAA-403D-AB80-E80130C28F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19000-5401-4723-8594-A1720AD7A3E5}" type="datetimeFigureOut">
              <a:rPr lang="it-IT" smtClean="0"/>
              <a:t>25/02/2010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AD03-3CAA-403D-AB80-E80130C28F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19000-5401-4723-8594-A1720AD7A3E5}" type="datetimeFigureOut">
              <a:rPr lang="it-IT" smtClean="0"/>
              <a:t>25/02/2010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AD03-3CAA-403D-AB80-E80130C28F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19000-5401-4723-8594-A1720AD7A3E5}" type="datetimeFigureOut">
              <a:rPr lang="it-IT" smtClean="0"/>
              <a:t>25/02/2010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AD03-3CAA-403D-AB80-E80130C28F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19000-5401-4723-8594-A1720AD7A3E5}" type="datetimeFigureOut">
              <a:rPr lang="it-IT" smtClean="0"/>
              <a:t>25/02/2010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6AD03-3CAA-403D-AB80-E80130C28F6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LA LAMINAZIONE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Prof. </a:t>
            </a:r>
            <a:r>
              <a:rPr lang="it-IT" dirty="0" err="1" smtClean="0">
                <a:solidFill>
                  <a:schemeClr val="tx2"/>
                </a:solidFill>
                <a:latin typeface="Comic Sans MS" pitchFamily="66" charset="0"/>
              </a:rPr>
              <a:t>Barbisan</a:t>
            </a:r>
            <a:r>
              <a:rPr lang="it-IT" dirty="0" smtClean="0">
                <a:solidFill>
                  <a:schemeClr val="tx2"/>
                </a:solidFill>
                <a:latin typeface="Comic Sans MS" pitchFamily="66" charset="0"/>
              </a:rPr>
              <a:t> Alberto</a:t>
            </a:r>
          </a:p>
          <a:p>
            <a:r>
              <a:rPr lang="it-IT" dirty="0" smtClean="0"/>
              <a:t>ITIS Fermi - Treviso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52400"/>
            <a:ext cx="6715125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asellaDiTesto 4"/>
          <p:cNvSpPr txBox="1"/>
          <p:nvPr/>
        </p:nvSpPr>
        <p:spPr>
          <a:xfrm>
            <a:off x="4786314" y="528638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O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357554" y="421481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500562" y="371475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</a:t>
            </a:r>
            <a:endParaRPr lang="it-IT" dirty="0"/>
          </a:p>
        </p:txBody>
      </p:sp>
      <p:sp>
        <p:nvSpPr>
          <p:cNvPr id="8" name="Arco 7"/>
          <p:cNvSpPr/>
          <p:nvPr/>
        </p:nvSpPr>
        <p:spPr>
          <a:xfrm>
            <a:off x="4286248" y="5000636"/>
            <a:ext cx="500066" cy="571504"/>
          </a:xfrm>
          <a:prstGeom prst="arc">
            <a:avLst>
              <a:gd name="adj1" fmla="val 12657510"/>
              <a:gd name="adj2" fmla="val 1674334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 flipH="1">
            <a:off x="4214810" y="471488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Symbol" pitchFamily="18" charset="2"/>
              </a:rPr>
              <a:t>a</a:t>
            </a:r>
            <a:endParaRPr lang="it-IT" dirty="0">
              <a:latin typeface="Symbol" pitchFamily="18" charset="2"/>
            </a:endParaRPr>
          </a:p>
        </p:txBody>
      </p:sp>
      <p:cxnSp>
        <p:nvCxnSpPr>
          <p:cNvPr id="13" name="Connettore 1 12"/>
          <p:cNvCxnSpPr/>
          <p:nvPr/>
        </p:nvCxnSpPr>
        <p:spPr>
          <a:xfrm rot="10800000">
            <a:off x="500034" y="2428868"/>
            <a:ext cx="7143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 rot="10800000">
            <a:off x="500034" y="4572008"/>
            <a:ext cx="7143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8001024" y="2857496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/>
          <p:cNvCxnSpPr/>
          <p:nvPr/>
        </p:nvCxnSpPr>
        <p:spPr>
          <a:xfrm>
            <a:off x="7929586" y="4143380"/>
            <a:ext cx="8572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 rot="5400000">
            <a:off x="8072462" y="3500438"/>
            <a:ext cx="128588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 rot="5400000">
            <a:off x="-500098" y="3500438"/>
            <a:ext cx="214314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/>
          <p:cNvSpPr txBox="1"/>
          <p:nvPr/>
        </p:nvSpPr>
        <p:spPr>
          <a:xfrm>
            <a:off x="0" y="3286124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h</a:t>
            </a:r>
            <a:r>
              <a:rPr lang="it-IT" sz="1100" dirty="0" smtClean="0"/>
              <a:t>1</a:t>
            </a:r>
            <a:endParaRPr lang="it-IT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8143900" y="3143248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h</a:t>
            </a:r>
            <a:r>
              <a:rPr lang="it-IT" sz="1100" dirty="0" smtClean="0"/>
              <a:t>2</a:t>
            </a:r>
            <a:endParaRPr lang="it-IT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5786446" y="357166"/>
            <a:ext cx="3000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Riduzione di sezione:</a:t>
            </a:r>
          </a:p>
          <a:p>
            <a:r>
              <a:rPr lang="it-IT" dirty="0" smtClean="0"/>
              <a:t>r=</a:t>
            </a:r>
            <a:r>
              <a:rPr lang="it-IT" dirty="0" smtClean="0"/>
              <a:t>h</a:t>
            </a:r>
            <a:r>
              <a:rPr lang="it-IT" sz="1100" dirty="0" smtClean="0"/>
              <a:t>2</a:t>
            </a:r>
            <a:r>
              <a:rPr lang="it-IT" dirty="0" smtClean="0"/>
              <a:t>-h</a:t>
            </a:r>
            <a:r>
              <a:rPr lang="it-IT" sz="1100" dirty="0" smtClean="0"/>
              <a:t>2</a:t>
            </a:r>
            <a:endParaRPr lang="it-IT" dirty="0"/>
          </a:p>
        </p:txBody>
      </p:sp>
      <p:cxnSp>
        <p:nvCxnSpPr>
          <p:cNvPr id="28" name="Connettore 1 27"/>
          <p:cNvCxnSpPr/>
          <p:nvPr/>
        </p:nvCxnSpPr>
        <p:spPr>
          <a:xfrm>
            <a:off x="3714744" y="2428868"/>
            <a:ext cx="264320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/>
          <p:nvPr/>
        </p:nvCxnSpPr>
        <p:spPr>
          <a:xfrm>
            <a:off x="3714744" y="4572008"/>
            <a:ext cx="264320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 rot="5400000">
            <a:off x="6000760" y="2643182"/>
            <a:ext cx="428628" cy="158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/>
          <p:nvPr/>
        </p:nvCxnSpPr>
        <p:spPr>
          <a:xfrm rot="5400000">
            <a:off x="6000760" y="4357694"/>
            <a:ext cx="428628" cy="158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/>
          <p:cNvSpPr txBox="1"/>
          <p:nvPr/>
        </p:nvSpPr>
        <p:spPr>
          <a:xfrm>
            <a:off x="6286512" y="2428868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r/2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7" name="CasellaDiTesto 36"/>
          <p:cNvSpPr txBox="1"/>
          <p:nvPr/>
        </p:nvSpPr>
        <p:spPr>
          <a:xfrm>
            <a:off x="6286512" y="4214818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r/2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0" name="CasellaDiTesto 39"/>
          <p:cNvSpPr txBox="1"/>
          <p:nvPr/>
        </p:nvSpPr>
        <p:spPr>
          <a:xfrm>
            <a:off x="4500562" y="450057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</a:t>
            </a:r>
            <a:endParaRPr lang="it-IT" dirty="0"/>
          </a:p>
        </p:txBody>
      </p:sp>
      <p:sp>
        <p:nvSpPr>
          <p:cNvPr id="41" name="Parentesi graffa chiusa 40"/>
          <p:cNvSpPr/>
          <p:nvPr/>
        </p:nvSpPr>
        <p:spPr>
          <a:xfrm>
            <a:off x="4714876" y="4572008"/>
            <a:ext cx="214314" cy="785818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2" name="CasellaDiTesto 41"/>
          <p:cNvSpPr txBox="1"/>
          <p:nvPr/>
        </p:nvSpPr>
        <p:spPr>
          <a:xfrm>
            <a:off x="4857752" y="478632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D/2-r/2</a:t>
            </a:r>
            <a:endParaRPr lang="it-IT" dirty="0"/>
          </a:p>
        </p:txBody>
      </p:sp>
      <p:sp>
        <p:nvSpPr>
          <p:cNvPr id="43" name="Parentesi graffa aperta 42"/>
          <p:cNvSpPr/>
          <p:nvPr/>
        </p:nvSpPr>
        <p:spPr>
          <a:xfrm rot="18676149">
            <a:off x="3898847" y="4527027"/>
            <a:ext cx="214314" cy="1157218"/>
          </a:xfrm>
          <a:prstGeom prst="leftBrace">
            <a:avLst>
              <a:gd name="adj1" fmla="val 8333"/>
              <a:gd name="adj2" fmla="val 5063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4" name="CasellaDiTesto 43"/>
          <p:cNvSpPr txBox="1"/>
          <p:nvPr/>
        </p:nvSpPr>
        <p:spPr>
          <a:xfrm>
            <a:off x="3428992" y="514351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D/2</a:t>
            </a:r>
            <a:endParaRPr lang="it-IT" dirty="0"/>
          </a:p>
        </p:txBody>
      </p:sp>
      <p:graphicFrame>
        <p:nvGraphicFramePr>
          <p:cNvPr id="46" name="Oggetto 45"/>
          <p:cNvGraphicFramePr>
            <a:graphicFrameLocks noChangeAspect="1"/>
          </p:cNvGraphicFramePr>
          <p:nvPr/>
        </p:nvGraphicFramePr>
        <p:xfrm>
          <a:off x="5715008" y="5786454"/>
          <a:ext cx="3289300" cy="762000"/>
        </p:xfrm>
        <a:graphic>
          <a:graphicData uri="http://schemas.openxmlformats.org/presentationml/2006/ole">
            <p:oleObj spid="_x0000_s1027" name="Equation" r:id="rId4" imgW="3288960" imgH="761760" progId="Equation.3">
              <p:embed/>
            </p:oleObj>
          </a:graphicData>
        </a:graphic>
      </p:graphicFrame>
      <p:cxnSp>
        <p:nvCxnSpPr>
          <p:cNvPr id="48" name="Connettore 2 47"/>
          <p:cNvCxnSpPr/>
          <p:nvPr/>
        </p:nvCxnSpPr>
        <p:spPr>
          <a:xfrm flipV="1">
            <a:off x="3428992" y="1285860"/>
            <a:ext cx="2286016" cy="64294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sellaDiTesto 48"/>
          <p:cNvSpPr txBox="1"/>
          <p:nvPr/>
        </p:nvSpPr>
        <p:spPr>
          <a:xfrm>
            <a:off x="4786314" y="10715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</a:t>
            </a:r>
            <a:endParaRPr lang="it-IT" dirty="0"/>
          </a:p>
        </p:txBody>
      </p:sp>
      <p:cxnSp>
        <p:nvCxnSpPr>
          <p:cNvPr id="51" name="Connettore 1 50"/>
          <p:cNvCxnSpPr/>
          <p:nvPr/>
        </p:nvCxnSpPr>
        <p:spPr>
          <a:xfrm>
            <a:off x="3643306" y="4572008"/>
            <a:ext cx="928694" cy="7858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1 53"/>
          <p:cNvCxnSpPr/>
          <p:nvPr/>
        </p:nvCxnSpPr>
        <p:spPr>
          <a:xfrm rot="5400000">
            <a:off x="4179091" y="4964917"/>
            <a:ext cx="78581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/>
          <p:nvPr/>
        </p:nvCxnSpPr>
        <p:spPr>
          <a:xfrm>
            <a:off x="3643306" y="4572008"/>
            <a:ext cx="928694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24" grpId="0"/>
      <p:bldP spid="25" grpId="0"/>
      <p:bldP spid="26" grpId="0"/>
      <p:bldP spid="35" grpId="0"/>
      <p:bldP spid="37" grpId="0"/>
      <p:bldP spid="40" grpId="0"/>
      <p:bldP spid="41" grpId="0" animBg="1"/>
      <p:bldP spid="42" grpId="0"/>
      <p:bldP spid="43" grpId="0" animBg="1"/>
      <p:bldP spid="44" grpId="0"/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5863" y="28575"/>
            <a:ext cx="6772275" cy="680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" name="Oggetto 2"/>
          <p:cNvGraphicFramePr>
            <a:graphicFrameLocks noChangeAspect="1"/>
          </p:cNvGraphicFramePr>
          <p:nvPr/>
        </p:nvGraphicFramePr>
        <p:xfrm>
          <a:off x="285720" y="357166"/>
          <a:ext cx="2373312" cy="203200"/>
        </p:xfrm>
        <a:graphic>
          <a:graphicData uri="http://schemas.openxmlformats.org/presentationml/2006/ole">
            <p:oleObj spid="_x0000_s2051" name="Equation" r:id="rId4" imgW="2095200" imgH="203040" progId="Equation.3">
              <p:embed/>
            </p:oleObj>
          </a:graphicData>
        </a:graphic>
      </p:graphicFrame>
      <p:sp>
        <p:nvSpPr>
          <p:cNvPr id="4" name="Arco 3"/>
          <p:cNvSpPr/>
          <p:nvPr/>
        </p:nvSpPr>
        <p:spPr>
          <a:xfrm>
            <a:off x="3286116" y="4071942"/>
            <a:ext cx="2643206" cy="2500330"/>
          </a:xfrm>
          <a:prstGeom prst="arc">
            <a:avLst>
              <a:gd name="adj1" fmla="val 13194077"/>
              <a:gd name="adj2" fmla="val 15973487"/>
            </a:avLst>
          </a:prstGeom>
          <a:ln w="476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3357554" y="414338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accent6"/>
                </a:solidFill>
              </a:rPr>
              <a:t>A</a:t>
            </a:r>
            <a:endParaRPr lang="it-IT" b="1" dirty="0">
              <a:solidFill>
                <a:schemeClr val="accent6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500562" y="371475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accent6"/>
                </a:solidFill>
              </a:rPr>
              <a:t>B</a:t>
            </a:r>
            <a:endParaRPr lang="it-IT" b="1" dirty="0">
              <a:solidFill>
                <a:schemeClr val="accent6"/>
              </a:solidFill>
            </a:endParaRPr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/>
        </p:nvGraphicFramePr>
        <p:xfrm>
          <a:off x="357158" y="714356"/>
          <a:ext cx="1202924" cy="642942"/>
        </p:xfrm>
        <a:graphic>
          <a:graphicData uri="http://schemas.openxmlformats.org/presentationml/2006/ole">
            <p:oleObj spid="_x0000_s2052" name="Equation" r:id="rId5" imgW="736560" imgH="393480" progId="Equation.3">
              <p:embed/>
            </p:oleObj>
          </a:graphicData>
        </a:graphic>
      </p:graphicFrame>
      <p:sp>
        <p:nvSpPr>
          <p:cNvPr id="8" name="Arco 7"/>
          <p:cNvSpPr/>
          <p:nvPr/>
        </p:nvSpPr>
        <p:spPr>
          <a:xfrm>
            <a:off x="4286248" y="4929198"/>
            <a:ext cx="428628" cy="357190"/>
          </a:xfrm>
          <a:prstGeom prst="arc">
            <a:avLst>
              <a:gd name="adj1" fmla="val 10790546"/>
              <a:gd name="adj2" fmla="val 1680457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4214810" y="4572008"/>
            <a:ext cx="285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Symbol" pitchFamily="18" charset="2"/>
              </a:rPr>
              <a:t>a</a:t>
            </a:r>
            <a:endParaRPr lang="it-IT" sz="2000" dirty="0">
              <a:solidFill>
                <a:schemeClr val="accent5">
                  <a:lumMod val="60000"/>
                  <a:lumOff val="40000"/>
                </a:schemeClr>
              </a:solidFill>
              <a:latin typeface="Symbol" pitchFamily="18" charset="2"/>
            </a:endParaRPr>
          </a:p>
        </p:txBody>
      </p:sp>
      <p:cxnSp>
        <p:nvCxnSpPr>
          <p:cNvPr id="11" name="Connettore 2 10"/>
          <p:cNvCxnSpPr/>
          <p:nvPr/>
        </p:nvCxnSpPr>
        <p:spPr>
          <a:xfrm>
            <a:off x="3286116" y="5286388"/>
            <a:ext cx="250033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3571868" y="500063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</a:t>
            </a:r>
            <a:endParaRPr lang="it-IT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8" grpId="0" animBg="1"/>
      <p:bldP spid="9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0"/>
            <a:ext cx="7572396" cy="6658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asellaDiTesto 2"/>
          <p:cNvSpPr txBox="1"/>
          <p:nvPr/>
        </p:nvSpPr>
        <p:spPr>
          <a:xfrm>
            <a:off x="142844" y="142852"/>
            <a:ext cx="3786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superficie S di contatto tra rullo e barra da laminare è rappresentata in rosso e vale:</a:t>
            </a:r>
            <a:endParaRPr lang="it-IT" dirty="0"/>
          </a:p>
        </p:txBody>
      </p:sp>
      <p:cxnSp>
        <p:nvCxnSpPr>
          <p:cNvPr id="5" name="Connettore 1 4"/>
          <p:cNvCxnSpPr/>
          <p:nvPr/>
        </p:nvCxnSpPr>
        <p:spPr>
          <a:xfrm rot="10800000">
            <a:off x="1285852" y="2928934"/>
            <a:ext cx="428628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/>
          <p:cNvCxnSpPr/>
          <p:nvPr/>
        </p:nvCxnSpPr>
        <p:spPr>
          <a:xfrm rot="10800000">
            <a:off x="3143240" y="1214422"/>
            <a:ext cx="428628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 flipV="1">
            <a:off x="1285852" y="1285860"/>
            <a:ext cx="1928826" cy="164307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 rot="19067203">
            <a:off x="1147042" y="1452890"/>
            <a:ext cx="164307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</a:t>
            </a:r>
            <a:r>
              <a:rPr lang="it-IT" dirty="0" smtClean="0"/>
              <a:t> :larghezza di </a:t>
            </a:r>
          </a:p>
          <a:p>
            <a:r>
              <a:rPr lang="it-IT" dirty="0" smtClean="0"/>
              <a:t>laminazione</a:t>
            </a:r>
            <a:endParaRPr lang="it-IT" dirty="0"/>
          </a:p>
        </p:txBody>
      </p:sp>
      <p:sp>
        <p:nvSpPr>
          <p:cNvPr id="10" name="Arco 9"/>
          <p:cNvSpPr/>
          <p:nvPr/>
        </p:nvSpPr>
        <p:spPr>
          <a:xfrm>
            <a:off x="3428992" y="2000240"/>
            <a:ext cx="1928826" cy="1643074"/>
          </a:xfrm>
          <a:prstGeom prst="arc">
            <a:avLst>
              <a:gd name="adj1" fmla="val 5646796"/>
              <a:gd name="adj2" fmla="val 8955155"/>
            </a:avLst>
          </a:prstGeom>
          <a:ln w="666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3000364" y="3643314"/>
            <a:ext cx="5286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solidFill>
                  <a:schemeClr val="accent6">
                    <a:lumMod val="75000"/>
                  </a:schemeClr>
                </a:solidFill>
              </a:rPr>
              <a:t>l: arco di contatto</a:t>
            </a:r>
            <a:endParaRPr lang="it-IT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3" name="Connettore 2 12"/>
          <p:cNvCxnSpPr/>
          <p:nvPr/>
        </p:nvCxnSpPr>
        <p:spPr>
          <a:xfrm>
            <a:off x="2643174" y="785794"/>
            <a:ext cx="2714644" cy="1071570"/>
          </a:xfrm>
          <a:prstGeom prst="straightConnector1">
            <a:avLst/>
          </a:prstGeom>
          <a:ln w="22225">
            <a:solidFill>
              <a:srgbClr val="DE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ggetto 14"/>
          <p:cNvGraphicFramePr>
            <a:graphicFrameLocks noChangeAspect="1"/>
          </p:cNvGraphicFramePr>
          <p:nvPr/>
        </p:nvGraphicFramePr>
        <p:xfrm>
          <a:off x="5929322" y="5000636"/>
          <a:ext cx="1016913" cy="374652"/>
        </p:xfrm>
        <a:graphic>
          <a:graphicData uri="http://schemas.openxmlformats.org/presentationml/2006/ole">
            <p:oleObj spid="_x0000_s5123" name="Equation" r:id="rId4" imgW="482400" imgH="177480" progId="Equation.3">
              <p:embed/>
            </p:oleObj>
          </a:graphicData>
        </a:graphic>
      </p:graphicFrame>
      <p:graphicFrame>
        <p:nvGraphicFramePr>
          <p:cNvPr id="16" name="Oggetto 15"/>
          <p:cNvGraphicFramePr>
            <a:graphicFrameLocks noChangeAspect="1"/>
          </p:cNvGraphicFramePr>
          <p:nvPr/>
        </p:nvGraphicFramePr>
        <p:xfrm>
          <a:off x="5929322" y="5357826"/>
          <a:ext cx="2560246" cy="785818"/>
        </p:xfrm>
        <a:graphic>
          <a:graphicData uri="http://schemas.openxmlformats.org/presentationml/2006/ole">
            <p:oleObj spid="_x0000_s5124" name="Equation" r:id="rId5" imgW="12826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5863" y="28575"/>
            <a:ext cx="6772275" cy="680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" name="Connettore 2 3"/>
          <p:cNvCxnSpPr/>
          <p:nvPr/>
        </p:nvCxnSpPr>
        <p:spPr>
          <a:xfrm rot="5400000">
            <a:off x="2678893" y="2821777"/>
            <a:ext cx="1428760" cy="92869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/>
          <p:cNvSpPr txBox="1"/>
          <p:nvPr/>
        </p:nvSpPr>
        <p:spPr>
          <a:xfrm>
            <a:off x="3000364" y="300037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F</a:t>
            </a: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0" y="0"/>
            <a:ext cx="30003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forza F è la risultante delle azioni di compressione esercitate da ciascun rullo sulla barra di acciaio. Questa forza F agisce radialmente con un angolo</a:t>
            </a:r>
            <a:endParaRPr lang="it-IT" dirty="0"/>
          </a:p>
        </p:txBody>
      </p:sp>
      <p:sp>
        <p:nvSpPr>
          <p:cNvPr id="7" name="Arco 6"/>
          <p:cNvSpPr/>
          <p:nvPr/>
        </p:nvSpPr>
        <p:spPr>
          <a:xfrm>
            <a:off x="4214810" y="1428736"/>
            <a:ext cx="571504" cy="500066"/>
          </a:xfrm>
          <a:prstGeom prst="arc">
            <a:avLst>
              <a:gd name="adj1" fmla="val 5004723"/>
              <a:gd name="adj2" fmla="val 9521752"/>
            </a:avLst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3929058" y="1500174"/>
            <a:ext cx="2143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chemeClr val="accent5">
                    <a:lumMod val="75000"/>
                  </a:schemeClr>
                </a:solidFill>
                <a:latin typeface="Symbol" pitchFamily="18" charset="2"/>
              </a:rPr>
              <a:t>a</a:t>
            </a:r>
            <a:endParaRPr lang="it-IT" sz="2000" b="1" dirty="0">
              <a:solidFill>
                <a:schemeClr val="accent5">
                  <a:lumMod val="75000"/>
                </a:schemeClr>
              </a:solidFill>
              <a:latin typeface="Symbol" pitchFamily="18" charset="2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72000" y="1928802"/>
            <a:ext cx="2143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  <a:latin typeface="Symbol" pitchFamily="18" charset="2"/>
              </a:rPr>
              <a:t>b</a:t>
            </a:r>
            <a:endParaRPr lang="it-IT" sz="2000" b="1" dirty="0">
              <a:solidFill>
                <a:srgbClr val="FF0000"/>
              </a:solidFill>
              <a:latin typeface="Symbol" pitchFamily="18" charset="2"/>
            </a:endParaRPr>
          </a:p>
        </p:txBody>
      </p:sp>
      <p:sp>
        <p:nvSpPr>
          <p:cNvPr id="11" name="Arco 10"/>
          <p:cNvSpPr/>
          <p:nvPr/>
        </p:nvSpPr>
        <p:spPr>
          <a:xfrm>
            <a:off x="4071934" y="1428736"/>
            <a:ext cx="857256" cy="785818"/>
          </a:xfrm>
          <a:prstGeom prst="arc">
            <a:avLst>
              <a:gd name="adj1" fmla="val 5223669"/>
              <a:gd name="adj2" fmla="val 8455909"/>
            </a:avLst>
          </a:prstGeom>
          <a:ln w="47625">
            <a:solidFill>
              <a:srgbClr val="D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1000100" y="1357298"/>
            <a:ext cx="285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  <a:latin typeface="Symbol" pitchFamily="18" charset="2"/>
              </a:rPr>
              <a:t>b</a:t>
            </a:r>
            <a:endParaRPr lang="it-IT" sz="2000" b="1" dirty="0">
              <a:solidFill>
                <a:srgbClr val="FF0000"/>
              </a:solidFill>
              <a:latin typeface="Symbol" pitchFamily="18" charset="2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1214414" y="1357298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</a:t>
            </a:r>
            <a:r>
              <a:rPr lang="it-IT" dirty="0" smtClean="0"/>
              <a:t>ari circa a 2/3 di </a:t>
            </a:r>
            <a:r>
              <a:rPr lang="it-IT" dirty="0" smtClean="0">
                <a:latin typeface="Symbol" pitchFamily="18" charset="2"/>
              </a:rPr>
              <a:t>a.</a:t>
            </a:r>
            <a:endParaRPr lang="it-IT" dirty="0">
              <a:latin typeface="Symbol" pitchFamily="18" charset="2"/>
            </a:endParaRPr>
          </a:p>
        </p:txBody>
      </p:sp>
      <p:cxnSp>
        <p:nvCxnSpPr>
          <p:cNvPr id="16" name="Connettore 1 15"/>
          <p:cNvCxnSpPr/>
          <p:nvPr/>
        </p:nvCxnSpPr>
        <p:spPr>
          <a:xfrm rot="5400000">
            <a:off x="3679025" y="1750207"/>
            <a:ext cx="1000132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142844" y="4643446"/>
            <a:ext cx="292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forza F se viene scomposta lungo le sue componenti orizzontali e verticali genera le seguenti forze: </a:t>
            </a:r>
            <a:endParaRPr lang="it-IT" dirty="0"/>
          </a:p>
        </p:txBody>
      </p:sp>
      <p:cxnSp>
        <p:nvCxnSpPr>
          <p:cNvPr id="20" name="Connettore 2 19"/>
          <p:cNvCxnSpPr/>
          <p:nvPr/>
        </p:nvCxnSpPr>
        <p:spPr>
          <a:xfrm rot="10800000">
            <a:off x="2928926" y="2571744"/>
            <a:ext cx="928694" cy="1588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22"/>
          <p:cNvCxnSpPr/>
          <p:nvPr/>
        </p:nvCxnSpPr>
        <p:spPr>
          <a:xfrm rot="5400000" flipH="1" flipV="1">
            <a:off x="2250265" y="3250405"/>
            <a:ext cx="13573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/>
          <p:nvPr/>
        </p:nvCxnSpPr>
        <p:spPr>
          <a:xfrm>
            <a:off x="2928926" y="4000504"/>
            <a:ext cx="9286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/>
          <p:nvPr/>
        </p:nvCxnSpPr>
        <p:spPr>
          <a:xfrm rot="5400000">
            <a:off x="3143240" y="3286124"/>
            <a:ext cx="1428760" cy="158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/>
          <p:cNvSpPr txBox="1"/>
          <p:nvPr/>
        </p:nvSpPr>
        <p:spPr>
          <a:xfrm>
            <a:off x="2643174" y="207167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Fo</a:t>
            </a:r>
            <a:endParaRPr lang="it-IT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3929058" y="328612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solidFill>
                  <a:srgbClr val="92D050"/>
                </a:solidFill>
              </a:rPr>
              <a:t>Fv</a:t>
            </a:r>
            <a:endParaRPr lang="it-IT" dirty="0">
              <a:solidFill>
                <a:srgbClr val="92D050"/>
              </a:solidFill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3929058" y="2928934"/>
            <a:ext cx="2143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  <a:latin typeface="Symbol" pitchFamily="18" charset="2"/>
              </a:rPr>
              <a:t>b</a:t>
            </a:r>
            <a:endParaRPr lang="it-IT" sz="2000" b="1" dirty="0">
              <a:solidFill>
                <a:srgbClr val="FF0000"/>
              </a:solidFill>
              <a:latin typeface="Symbol" pitchFamily="18" charset="2"/>
            </a:endParaRPr>
          </a:p>
        </p:txBody>
      </p:sp>
      <p:sp>
        <p:nvSpPr>
          <p:cNvPr id="32" name="Arco 31"/>
          <p:cNvSpPr/>
          <p:nvPr/>
        </p:nvSpPr>
        <p:spPr>
          <a:xfrm>
            <a:off x="3428992" y="2428868"/>
            <a:ext cx="857256" cy="785818"/>
          </a:xfrm>
          <a:prstGeom prst="arc">
            <a:avLst>
              <a:gd name="adj1" fmla="val 5515937"/>
              <a:gd name="adj2" fmla="val 8455909"/>
            </a:avLst>
          </a:prstGeom>
          <a:ln w="47625">
            <a:solidFill>
              <a:srgbClr val="D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CasellaDiTesto 32"/>
          <p:cNvSpPr txBox="1"/>
          <p:nvPr/>
        </p:nvSpPr>
        <p:spPr>
          <a:xfrm>
            <a:off x="214282" y="5786454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Forza di stiramento: Fo</a:t>
            </a:r>
            <a:endParaRPr lang="it-IT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214282" y="6143644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92D050"/>
                </a:solidFill>
              </a:rPr>
              <a:t>Forza di compressione: </a:t>
            </a:r>
            <a:r>
              <a:rPr lang="it-IT" dirty="0" err="1">
                <a:solidFill>
                  <a:srgbClr val="92D050"/>
                </a:solidFill>
              </a:rPr>
              <a:t>Fv</a:t>
            </a:r>
            <a:endParaRPr lang="it-IT" dirty="0">
              <a:solidFill>
                <a:srgbClr val="92D050"/>
              </a:solidFill>
            </a:endParaRPr>
          </a:p>
        </p:txBody>
      </p:sp>
      <p:graphicFrame>
        <p:nvGraphicFramePr>
          <p:cNvPr id="35" name="Oggetto 34"/>
          <p:cNvGraphicFramePr>
            <a:graphicFrameLocks noChangeAspect="1"/>
          </p:cNvGraphicFramePr>
          <p:nvPr/>
        </p:nvGraphicFramePr>
        <p:xfrm>
          <a:off x="4714876" y="3071810"/>
          <a:ext cx="1801822" cy="715966"/>
        </p:xfrm>
        <a:graphic>
          <a:graphicData uri="http://schemas.openxmlformats.org/presentationml/2006/ole">
            <p:oleObj spid="_x0000_s3075" name="Equation" r:id="rId4" imgW="88884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10" grpId="0"/>
      <p:bldP spid="11" grpId="0" animBg="1"/>
      <p:bldP spid="12" grpId="0"/>
      <p:bldP spid="13" grpId="0"/>
      <p:bldP spid="18" grpId="0"/>
      <p:bldP spid="29" grpId="0"/>
      <p:bldP spid="30" grpId="0"/>
      <p:bldP spid="31" grpId="0"/>
      <p:bldP spid="32" grpId="0" animBg="1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5863" y="28575"/>
            <a:ext cx="6772275" cy="680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" name="Connettore 2 2"/>
          <p:cNvCxnSpPr/>
          <p:nvPr/>
        </p:nvCxnSpPr>
        <p:spPr>
          <a:xfrm rot="5400000">
            <a:off x="2678893" y="2821777"/>
            <a:ext cx="1428760" cy="92869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/>
          <p:cNvSpPr txBox="1"/>
          <p:nvPr/>
        </p:nvSpPr>
        <p:spPr>
          <a:xfrm>
            <a:off x="3000364" y="300037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F</a:t>
            </a:r>
            <a:endParaRPr lang="it-IT" sz="2400" b="1" dirty="0"/>
          </a:p>
        </p:txBody>
      </p:sp>
      <p:sp>
        <p:nvSpPr>
          <p:cNvPr id="5" name="Arco 4"/>
          <p:cNvSpPr/>
          <p:nvPr/>
        </p:nvSpPr>
        <p:spPr>
          <a:xfrm>
            <a:off x="4214810" y="1428736"/>
            <a:ext cx="571504" cy="500066"/>
          </a:xfrm>
          <a:prstGeom prst="arc">
            <a:avLst>
              <a:gd name="adj1" fmla="val 5004723"/>
              <a:gd name="adj2" fmla="val 9521752"/>
            </a:avLst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3929058" y="1500174"/>
            <a:ext cx="2143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chemeClr val="accent5">
                    <a:lumMod val="75000"/>
                  </a:schemeClr>
                </a:solidFill>
                <a:latin typeface="Symbol" pitchFamily="18" charset="2"/>
              </a:rPr>
              <a:t>a</a:t>
            </a:r>
            <a:endParaRPr lang="it-IT" sz="2000" b="1" dirty="0">
              <a:solidFill>
                <a:schemeClr val="accent5">
                  <a:lumMod val="75000"/>
                </a:schemeClr>
              </a:solidFill>
              <a:latin typeface="Symbol" pitchFamily="18" charset="2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572000" y="1857364"/>
            <a:ext cx="2143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  <a:latin typeface="Symbol" pitchFamily="18" charset="2"/>
              </a:rPr>
              <a:t>b</a:t>
            </a:r>
            <a:endParaRPr lang="it-IT" sz="2000" b="1" dirty="0">
              <a:solidFill>
                <a:srgbClr val="FF0000"/>
              </a:solidFill>
              <a:latin typeface="Symbol" pitchFamily="18" charset="2"/>
            </a:endParaRPr>
          </a:p>
        </p:txBody>
      </p:sp>
      <p:sp>
        <p:nvSpPr>
          <p:cNvPr id="8" name="Arco 7"/>
          <p:cNvSpPr/>
          <p:nvPr/>
        </p:nvSpPr>
        <p:spPr>
          <a:xfrm>
            <a:off x="4071934" y="1428736"/>
            <a:ext cx="857256" cy="785818"/>
          </a:xfrm>
          <a:prstGeom prst="arc">
            <a:avLst>
              <a:gd name="adj1" fmla="val 5223669"/>
              <a:gd name="adj2" fmla="val 8455909"/>
            </a:avLst>
          </a:prstGeom>
          <a:ln w="47625">
            <a:solidFill>
              <a:srgbClr val="D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1 10"/>
          <p:cNvCxnSpPr/>
          <p:nvPr/>
        </p:nvCxnSpPr>
        <p:spPr>
          <a:xfrm rot="5400000">
            <a:off x="3679025" y="1750207"/>
            <a:ext cx="1000132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rot="10800000">
            <a:off x="2928926" y="2571744"/>
            <a:ext cx="928694" cy="1588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 rot="5400000" flipH="1" flipV="1">
            <a:off x="2250265" y="3250405"/>
            <a:ext cx="13573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>
            <a:off x="2928926" y="4000504"/>
            <a:ext cx="9286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 rot="5400000">
            <a:off x="3143240" y="3286124"/>
            <a:ext cx="1428760" cy="158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>
            <a:off x="2643174" y="207167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Fo</a:t>
            </a:r>
            <a:endParaRPr lang="it-IT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3929058" y="328612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solidFill>
                  <a:srgbClr val="92D050"/>
                </a:solidFill>
              </a:rPr>
              <a:t>Fv</a:t>
            </a:r>
            <a:endParaRPr lang="it-IT" dirty="0">
              <a:solidFill>
                <a:srgbClr val="92D050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500430" y="3286124"/>
            <a:ext cx="2143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  <a:latin typeface="Symbol" pitchFamily="18" charset="2"/>
              </a:rPr>
              <a:t>b</a:t>
            </a:r>
            <a:endParaRPr lang="it-IT" sz="2000" b="1" dirty="0">
              <a:solidFill>
                <a:srgbClr val="FF0000"/>
              </a:solidFill>
              <a:latin typeface="Symbol" pitchFamily="18" charset="2"/>
            </a:endParaRPr>
          </a:p>
        </p:txBody>
      </p:sp>
      <p:sp>
        <p:nvSpPr>
          <p:cNvPr id="20" name="Arco 19"/>
          <p:cNvSpPr/>
          <p:nvPr/>
        </p:nvSpPr>
        <p:spPr>
          <a:xfrm>
            <a:off x="3428992" y="2428868"/>
            <a:ext cx="857256" cy="785818"/>
          </a:xfrm>
          <a:prstGeom prst="arc">
            <a:avLst>
              <a:gd name="adj1" fmla="val 5515937"/>
              <a:gd name="adj2" fmla="val 8455909"/>
            </a:avLst>
          </a:prstGeom>
          <a:ln w="47625">
            <a:solidFill>
              <a:srgbClr val="D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22" name="Oggetto 21"/>
          <p:cNvGraphicFramePr>
            <a:graphicFrameLocks noChangeAspect="1"/>
          </p:cNvGraphicFramePr>
          <p:nvPr/>
        </p:nvGraphicFramePr>
        <p:xfrm>
          <a:off x="6786578" y="214290"/>
          <a:ext cx="1801822" cy="715966"/>
        </p:xfrm>
        <a:graphic>
          <a:graphicData uri="http://schemas.openxmlformats.org/presentationml/2006/ole">
            <p:oleObj spid="_x0000_s6146" name="Equation" r:id="rId4" imgW="888840" imgH="431640" progId="Equation.3">
              <p:embed/>
            </p:oleObj>
          </a:graphicData>
        </a:graphic>
      </p:graphicFrame>
      <p:sp>
        <p:nvSpPr>
          <p:cNvPr id="24" name="CasellaDiTesto 23"/>
          <p:cNvSpPr txBox="1"/>
          <p:nvPr/>
        </p:nvSpPr>
        <p:spPr>
          <a:xfrm>
            <a:off x="0" y="142852"/>
            <a:ext cx="3143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forza F genera la forza d’attrito </a:t>
            </a:r>
            <a:r>
              <a:rPr lang="it-IT" dirty="0" smtClean="0">
                <a:solidFill>
                  <a:srgbClr val="7030A0"/>
                </a:solidFill>
              </a:rPr>
              <a:t>Fa </a:t>
            </a:r>
            <a:endParaRPr lang="it-IT" dirty="0">
              <a:solidFill>
                <a:srgbClr val="7030A0"/>
              </a:solidFill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0" y="785794"/>
            <a:ext cx="33575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7030A0"/>
                </a:solidFill>
              </a:rPr>
              <a:t>Fa  = F </a:t>
            </a:r>
            <a:r>
              <a:rPr lang="it-IT" dirty="0" err="1" smtClean="0">
                <a:solidFill>
                  <a:srgbClr val="7030A0"/>
                </a:solidFill>
              </a:rPr>
              <a:t>f</a:t>
            </a:r>
            <a:r>
              <a:rPr lang="it-IT" dirty="0" smtClean="0">
                <a:solidFill>
                  <a:srgbClr val="7030A0"/>
                </a:solidFill>
              </a:rPr>
              <a:t>   </a:t>
            </a:r>
          </a:p>
          <a:p>
            <a:r>
              <a:rPr lang="it-IT" dirty="0" smtClean="0">
                <a:solidFill>
                  <a:srgbClr val="7030A0"/>
                </a:solidFill>
              </a:rPr>
              <a:t>Dove f rappresenta il coefficiente d’attrito che solitamente si può assumere pari a 0,36</a:t>
            </a:r>
            <a:endParaRPr lang="it-IT" dirty="0">
              <a:solidFill>
                <a:srgbClr val="7030A0"/>
              </a:solidFill>
            </a:endParaRPr>
          </a:p>
        </p:txBody>
      </p:sp>
      <p:cxnSp>
        <p:nvCxnSpPr>
          <p:cNvPr id="27" name="Connettore 2 26"/>
          <p:cNvCxnSpPr/>
          <p:nvPr/>
        </p:nvCxnSpPr>
        <p:spPr>
          <a:xfrm>
            <a:off x="3857620" y="2571744"/>
            <a:ext cx="571504" cy="357190"/>
          </a:xfrm>
          <a:prstGeom prst="straightConnector1">
            <a:avLst/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/>
          <p:cNvSpPr txBox="1"/>
          <p:nvPr/>
        </p:nvSpPr>
        <p:spPr>
          <a:xfrm>
            <a:off x="4429124" y="285749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7030A0"/>
                </a:solidFill>
              </a:rPr>
              <a:t>Fa</a:t>
            </a:r>
            <a:endParaRPr lang="it-IT" dirty="0">
              <a:solidFill>
                <a:srgbClr val="7030A0"/>
              </a:solidFill>
            </a:endParaRPr>
          </a:p>
        </p:txBody>
      </p:sp>
      <p:cxnSp>
        <p:nvCxnSpPr>
          <p:cNvPr id="31" name="Connettore 1 30"/>
          <p:cNvCxnSpPr/>
          <p:nvPr/>
        </p:nvCxnSpPr>
        <p:spPr>
          <a:xfrm>
            <a:off x="3857620" y="2571744"/>
            <a:ext cx="20002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rco 31"/>
          <p:cNvSpPr/>
          <p:nvPr/>
        </p:nvSpPr>
        <p:spPr>
          <a:xfrm rot="16200000">
            <a:off x="3588681" y="2261883"/>
            <a:ext cx="476843" cy="547487"/>
          </a:xfrm>
          <a:prstGeom prst="arc">
            <a:avLst>
              <a:gd name="adj1" fmla="val 5904502"/>
              <a:gd name="adj2" fmla="val 7442064"/>
            </a:avLst>
          </a:prstGeom>
          <a:ln w="47625">
            <a:solidFill>
              <a:srgbClr val="D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CasellaDiTesto 32"/>
          <p:cNvSpPr txBox="1"/>
          <p:nvPr/>
        </p:nvSpPr>
        <p:spPr>
          <a:xfrm>
            <a:off x="4000496" y="2714620"/>
            <a:ext cx="2143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  <a:latin typeface="Symbol" pitchFamily="18" charset="2"/>
              </a:rPr>
              <a:t>b</a:t>
            </a:r>
            <a:endParaRPr lang="it-IT" sz="2000" b="1" dirty="0">
              <a:solidFill>
                <a:srgbClr val="FF0000"/>
              </a:solidFill>
              <a:latin typeface="Symbol" pitchFamily="18" charset="2"/>
            </a:endParaRPr>
          </a:p>
        </p:txBody>
      </p:sp>
      <p:cxnSp>
        <p:nvCxnSpPr>
          <p:cNvPr id="35" name="Connettore 2 34"/>
          <p:cNvCxnSpPr/>
          <p:nvPr/>
        </p:nvCxnSpPr>
        <p:spPr>
          <a:xfrm>
            <a:off x="3857620" y="2571744"/>
            <a:ext cx="571504" cy="1588"/>
          </a:xfrm>
          <a:prstGeom prst="straightConnector1">
            <a:avLst/>
          </a:prstGeom>
          <a:ln w="317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6"/>
          <p:cNvSpPr txBox="1"/>
          <p:nvPr/>
        </p:nvSpPr>
        <p:spPr>
          <a:xfrm>
            <a:off x="4500562" y="221455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solidFill>
                  <a:srgbClr val="FFC000"/>
                </a:solidFill>
              </a:rPr>
              <a:t>Fp</a:t>
            </a:r>
            <a:endParaRPr lang="it-IT" dirty="0">
              <a:solidFill>
                <a:srgbClr val="FFC000"/>
              </a:solidFill>
            </a:endParaRPr>
          </a:p>
        </p:txBody>
      </p:sp>
      <p:cxnSp>
        <p:nvCxnSpPr>
          <p:cNvPr id="44" name="Connettore 1 43"/>
          <p:cNvCxnSpPr/>
          <p:nvPr/>
        </p:nvCxnSpPr>
        <p:spPr>
          <a:xfrm>
            <a:off x="3786182" y="2714620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>
          <a:xfrm rot="5400000" flipH="1" flipV="1">
            <a:off x="3893339" y="2678901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asellaDiTesto 55"/>
          <p:cNvSpPr txBox="1"/>
          <p:nvPr/>
        </p:nvSpPr>
        <p:spPr>
          <a:xfrm>
            <a:off x="142844" y="4786322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forza d’attrito </a:t>
            </a:r>
            <a:r>
              <a:rPr lang="it-IT" dirty="0" smtClean="0">
                <a:solidFill>
                  <a:srgbClr val="7030A0"/>
                </a:solidFill>
              </a:rPr>
              <a:t>Fa</a:t>
            </a:r>
            <a:r>
              <a:rPr lang="it-IT" dirty="0" smtClean="0"/>
              <a:t> si scompone nella forza </a:t>
            </a:r>
            <a:r>
              <a:rPr lang="it-IT" dirty="0" err="1" smtClean="0">
                <a:solidFill>
                  <a:schemeClr val="accent6"/>
                </a:solidFill>
              </a:rPr>
              <a:t>Fp</a:t>
            </a:r>
            <a:endParaRPr lang="it-IT" dirty="0">
              <a:solidFill>
                <a:schemeClr val="accent6"/>
              </a:solidFill>
            </a:endParaRPr>
          </a:p>
        </p:txBody>
      </p:sp>
      <p:sp>
        <p:nvSpPr>
          <p:cNvPr id="57" name="CasellaDiTesto 56"/>
          <p:cNvSpPr txBox="1"/>
          <p:nvPr/>
        </p:nvSpPr>
        <p:spPr>
          <a:xfrm>
            <a:off x="6000760" y="2000240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 smtClean="0">
                <a:solidFill>
                  <a:schemeClr val="accent6"/>
                </a:solidFill>
              </a:rPr>
              <a:t>Fp</a:t>
            </a:r>
            <a:r>
              <a:rPr lang="it-IT" sz="2400" dirty="0" smtClean="0">
                <a:solidFill>
                  <a:schemeClr val="accent6"/>
                </a:solidFill>
              </a:rPr>
              <a:t> = Fa </a:t>
            </a:r>
            <a:r>
              <a:rPr lang="it-IT" sz="2400" dirty="0" err="1" smtClean="0">
                <a:solidFill>
                  <a:schemeClr val="accent6"/>
                </a:solidFill>
              </a:rPr>
              <a:t>cos</a:t>
            </a:r>
            <a:r>
              <a:rPr lang="it-IT" sz="2400" dirty="0" err="1" smtClean="0">
                <a:solidFill>
                  <a:schemeClr val="accent6"/>
                </a:solidFill>
                <a:latin typeface="Symbol" pitchFamily="18" charset="2"/>
              </a:rPr>
              <a:t>b</a:t>
            </a:r>
            <a:endParaRPr lang="it-IT" sz="2400" dirty="0">
              <a:solidFill>
                <a:schemeClr val="accent6"/>
              </a:solidFill>
              <a:latin typeface="Symbol" pitchFamily="18" charset="2"/>
            </a:endParaRPr>
          </a:p>
        </p:txBody>
      </p:sp>
      <p:sp>
        <p:nvSpPr>
          <p:cNvPr id="58" name="CasellaDiTesto 57"/>
          <p:cNvSpPr txBox="1"/>
          <p:nvPr/>
        </p:nvSpPr>
        <p:spPr>
          <a:xfrm>
            <a:off x="5786446" y="4143380"/>
            <a:ext cx="33575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 conclusione analizzando le forze orizzontali si nota che il passaggio della barra d’acciaio avviene solo se:</a:t>
            </a:r>
            <a:endParaRPr lang="it-IT" dirty="0"/>
          </a:p>
        </p:txBody>
      </p:sp>
      <p:sp>
        <p:nvSpPr>
          <p:cNvPr id="59" name="CasellaDiTesto 58"/>
          <p:cNvSpPr txBox="1"/>
          <p:nvPr/>
        </p:nvSpPr>
        <p:spPr>
          <a:xfrm>
            <a:off x="7358082" y="4929198"/>
            <a:ext cx="2857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 smtClean="0">
                <a:solidFill>
                  <a:schemeClr val="accent6"/>
                </a:solidFill>
              </a:rPr>
              <a:t>Fp</a:t>
            </a:r>
            <a:r>
              <a:rPr lang="it-IT" sz="2400" dirty="0" smtClean="0"/>
              <a:t> &gt;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Fo</a:t>
            </a:r>
            <a:endParaRPr lang="it-IT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0" name="CasellaDiTesto 59"/>
          <p:cNvSpPr txBox="1"/>
          <p:nvPr/>
        </p:nvSpPr>
        <p:spPr>
          <a:xfrm>
            <a:off x="5857884" y="5380672"/>
            <a:ext cx="32861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Per rispettare questa disequazione si può:</a:t>
            </a:r>
          </a:p>
          <a:p>
            <a:r>
              <a:rPr lang="it-IT" dirty="0" smtClean="0"/>
              <a:t>1) aumentare  il coeff. d’attrito f</a:t>
            </a:r>
          </a:p>
          <a:p>
            <a:r>
              <a:rPr lang="it-IT" dirty="0" smtClean="0"/>
              <a:t>2) diminuire  r</a:t>
            </a:r>
          </a:p>
          <a:p>
            <a:r>
              <a:rPr lang="it-IT" dirty="0" smtClean="0"/>
              <a:t>3) aumentare D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9" grpId="0"/>
      <p:bldP spid="32" grpId="0" animBg="1"/>
      <p:bldP spid="33" grpId="0"/>
      <p:bldP spid="37" grpId="0"/>
      <p:bldP spid="56" grpId="0"/>
      <p:bldP spid="57" grpId="0"/>
      <p:bldP spid="57" grpId="1"/>
      <p:bldP spid="58" grpId="0"/>
      <p:bldP spid="59" grpId="0"/>
      <p:bldP spid="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798007" cy="5484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asellaDiTesto 5"/>
          <p:cNvSpPr txBox="1"/>
          <p:nvPr/>
        </p:nvSpPr>
        <p:spPr>
          <a:xfrm>
            <a:off x="0" y="0"/>
            <a:ext cx="33575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Se si considera che normalmente f=0,36 e l’angolo </a:t>
            </a:r>
            <a:r>
              <a:rPr lang="it-IT" dirty="0" smtClean="0">
                <a:latin typeface="Symbol" pitchFamily="18" charset="2"/>
              </a:rPr>
              <a:t>a</a:t>
            </a:r>
            <a:r>
              <a:rPr lang="it-IT" dirty="0" smtClean="0"/>
              <a:t> vale circa 20° si può calcolare il diametro minimo dei rulli Dm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715008" y="0"/>
            <a:ext cx="34289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solidFill>
                  <a:srgbClr val="FF0000"/>
                </a:solidFill>
                <a:latin typeface="Verdana" pitchFamily="34" charset="0"/>
              </a:rPr>
              <a:t>CALCOLO DEL DIAMETRO MINIMO DEI RULLI</a:t>
            </a:r>
            <a:endParaRPr lang="it-IT" sz="2000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8" name="Parentesi graffa aperta 7"/>
          <p:cNvSpPr/>
          <p:nvPr/>
        </p:nvSpPr>
        <p:spPr>
          <a:xfrm rot="5400000">
            <a:off x="3929058" y="2786058"/>
            <a:ext cx="214314" cy="928694"/>
          </a:xfrm>
          <a:prstGeom prst="leftBrace">
            <a:avLst>
              <a:gd name="adj1" fmla="val 31892"/>
              <a:gd name="adj2" fmla="val 50000"/>
            </a:avLst>
          </a:prstGeom>
          <a:ln w="508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2143116"/>
            <a:ext cx="1019171" cy="738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CasellaDiTesto 10"/>
          <p:cNvSpPr txBox="1"/>
          <p:nvPr/>
        </p:nvSpPr>
        <p:spPr>
          <a:xfrm>
            <a:off x="142844" y="4000504"/>
            <a:ext cx="292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Con riferimento alla figura a destra si calcola la tangente dell’angolo alfa:</a:t>
            </a:r>
            <a:endParaRPr lang="it-IT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1" y="5019230"/>
            <a:ext cx="1714512" cy="109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CasellaDiTesto 12"/>
          <p:cNvSpPr txBox="1"/>
          <p:nvPr/>
        </p:nvSpPr>
        <p:spPr>
          <a:xfrm>
            <a:off x="2214546" y="5500702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Con semplici passaggi sapendo che f=0,36 e </a:t>
            </a:r>
            <a:r>
              <a:rPr lang="it-IT" dirty="0" smtClean="0">
                <a:latin typeface="Symbol" pitchFamily="18" charset="2"/>
              </a:rPr>
              <a:t>a</a:t>
            </a:r>
            <a:r>
              <a:rPr lang="it-IT" dirty="0" smtClean="0"/>
              <a:t>=20° si ricava:</a:t>
            </a:r>
            <a:endParaRPr lang="it-IT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86446" y="4643446"/>
            <a:ext cx="3071834" cy="787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72198" y="5500702"/>
            <a:ext cx="2466975" cy="847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 extrusionH="38100" contourW="63500">
            <a:bevelT w="152400" h="50800" prst="softRound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1" dur="2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11" grpId="0"/>
      <p:bldP spid="13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137</TotalTime>
  <Words>273</Words>
  <Application>Microsoft Office PowerPoint</Application>
  <PresentationFormat>Presentazione su schermo (4:3)</PresentationFormat>
  <Paragraphs>61</Paragraphs>
  <Slides>7</Slides>
  <Notes>0</Notes>
  <HiddenSlides>0</HiddenSlides>
  <MMClips>0</MMClips>
  <ScaleCrop>false</ScaleCrop>
  <HeadingPairs>
    <vt:vector size="8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7</vt:i4>
      </vt:variant>
      <vt:variant>
        <vt:lpstr>Presentazioni personalizzate</vt:lpstr>
      </vt:variant>
      <vt:variant>
        <vt:i4>1</vt:i4>
      </vt:variant>
    </vt:vector>
  </HeadingPairs>
  <TitlesOfParts>
    <vt:vector size="10" baseType="lpstr">
      <vt:lpstr>Tema di Office</vt:lpstr>
      <vt:lpstr>Microsoft Equation 3.0</vt:lpstr>
      <vt:lpstr>LA LAMINAZIONE</vt:lpstr>
      <vt:lpstr>Diapositiva 2</vt:lpstr>
      <vt:lpstr>Diapositiva 3</vt:lpstr>
      <vt:lpstr>Diapositiva 4</vt:lpstr>
      <vt:lpstr>Diapositiva 5</vt:lpstr>
      <vt:lpstr>Diapositiva 6</vt:lpstr>
      <vt:lpstr>Diapositiva 7</vt:lpstr>
      <vt:lpstr>Presentazione personalizzata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admin</cp:lastModifiedBy>
  <cp:revision>46</cp:revision>
  <dcterms:created xsi:type="dcterms:W3CDTF">2010-02-25T16:47:28Z</dcterms:created>
  <dcterms:modified xsi:type="dcterms:W3CDTF">2010-02-25T19:05:13Z</dcterms:modified>
</cp:coreProperties>
</file>